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8" r:id="rId3"/>
    <p:sldId id="259" r:id="rId4"/>
    <p:sldId id="279" r:id="rId5"/>
    <p:sldId id="260" r:id="rId6"/>
    <p:sldId id="280" r:id="rId7"/>
    <p:sldId id="261" r:id="rId8"/>
    <p:sldId id="281" r:id="rId9"/>
    <p:sldId id="262" r:id="rId10"/>
    <p:sldId id="263" r:id="rId11"/>
    <p:sldId id="264" r:id="rId12"/>
    <p:sldId id="282" r:id="rId13"/>
    <p:sldId id="265" r:id="rId14"/>
    <p:sldId id="266" r:id="rId15"/>
    <p:sldId id="267" r:id="rId16"/>
    <p:sldId id="268" r:id="rId17"/>
    <p:sldId id="269" r:id="rId18"/>
    <p:sldId id="270" r:id="rId19"/>
    <p:sldId id="271" r:id="rId20"/>
    <p:sldId id="272" r:id="rId21"/>
    <p:sldId id="273" r:id="rId22"/>
    <p:sldId id="274" r:id="rId23"/>
    <p:sldId id="278" r:id="rId24"/>
    <p:sldId id="275" r:id="rId25"/>
    <p:sldId id="276" r:id="rId26"/>
    <p:sldId id="277" r:id="rId27"/>
    <p:sldId id="283"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131" autoAdjust="0"/>
  </p:normalViewPr>
  <p:slideViewPr>
    <p:cSldViewPr snapToGrid="0">
      <p:cViewPr varScale="1">
        <p:scale>
          <a:sx n="102" d="100"/>
          <a:sy n="102" d="100"/>
        </p:scale>
        <p:origin x="95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AA6308-9E14-4043-8057-1F40CAF61BAA}" type="datetimeFigureOut">
              <a:rPr lang="en-IN" smtClean="0"/>
              <a:t>28-10-2025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E7FBE7-1EB1-4064-9C3B-46E767456DD1}" type="slidenum">
              <a:rPr lang="en-IN" smtClean="0"/>
              <a:t>‹#›</a:t>
            </a:fld>
            <a:endParaRPr lang="en-IN"/>
          </a:p>
        </p:txBody>
      </p:sp>
    </p:spTree>
    <p:extLst>
      <p:ext uri="{BB962C8B-B14F-4D97-AF65-F5344CB8AC3E}">
        <p14:creationId xmlns:p14="http://schemas.microsoft.com/office/powerpoint/2010/main" val="1007016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FE7FBE7-1EB1-4064-9C3B-46E767456DD1}" type="slidenum">
              <a:rPr lang="en-IN" smtClean="0"/>
              <a:t>1</a:t>
            </a:fld>
            <a:endParaRPr lang="en-IN"/>
          </a:p>
        </p:txBody>
      </p:sp>
    </p:spTree>
    <p:extLst>
      <p:ext uri="{BB962C8B-B14F-4D97-AF65-F5344CB8AC3E}">
        <p14:creationId xmlns:p14="http://schemas.microsoft.com/office/powerpoint/2010/main" val="2835631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FE7FBE7-1EB1-4064-9C3B-46E767456DD1}" type="slidenum">
              <a:rPr lang="en-IN" smtClean="0"/>
              <a:t>3</a:t>
            </a:fld>
            <a:endParaRPr lang="en-IN"/>
          </a:p>
        </p:txBody>
      </p:sp>
    </p:spTree>
    <p:extLst>
      <p:ext uri="{BB962C8B-B14F-4D97-AF65-F5344CB8AC3E}">
        <p14:creationId xmlns:p14="http://schemas.microsoft.com/office/powerpoint/2010/main" val="3936403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FE7FBE7-1EB1-4064-9C3B-46E767456DD1}" type="slidenum">
              <a:rPr lang="en-IN" smtClean="0"/>
              <a:t>5</a:t>
            </a:fld>
            <a:endParaRPr lang="en-IN"/>
          </a:p>
        </p:txBody>
      </p:sp>
    </p:spTree>
    <p:extLst>
      <p:ext uri="{BB962C8B-B14F-4D97-AF65-F5344CB8AC3E}">
        <p14:creationId xmlns:p14="http://schemas.microsoft.com/office/powerpoint/2010/main" val="4061368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FE7FBE7-1EB1-4064-9C3B-46E767456DD1}" type="slidenum">
              <a:rPr lang="en-IN" smtClean="0"/>
              <a:t>6</a:t>
            </a:fld>
            <a:endParaRPr lang="en-IN"/>
          </a:p>
        </p:txBody>
      </p:sp>
    </p:spTree>
    <p:extLst>
      <p:ext uri="{BB962C8B-B14F-4D97-AF65-F5344CB8AC3E}">
        <p14:creationId xmlns:p14="http://schemas.microsoft.com/office/powerpoint/2010/main" val="4007082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FE7FBE7-1EB1-4064-9C3B-46E767456DD1}" type="slidenum">
              <a:rPr lang="en-IN" smtClean="0"/>
              <a:t>10</a:t>
            </a:fld>
            <a:endParaRPr lang="en-IN"/>
          </a:p>
        </p:txBody>
      </p:sp>
    </p:spTree>
    <p:extLst>
      <p:ext uri="{BB962C8B-B14F-4D97-AF65-F5344CB8AC3E}">
        <p14:creationId xmlns:p14="http://schemas.microsoft.com/office/powerpoint/2010/main" val="615006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FE7FBE7-1EB1-4064-9C3B-46E767456DD1}" type="slidenum">
              <a:rPr lang="en-IN" smtClean="0"/>
              <a:t>11</a:t>
            </a:fld>
            <a:endParaRPr lang="en-IN"/>
          </a:p>
        </p:txBody>
      </p:sp>
    </p:spTree>
    <p:extLst>
      <p:ext uri="{BB962C8B-B14F-4D97-AF65-F5344CB8AC3E}">
        <p14:creationId xmlns:p14="http://schemas.microsoft.com/office/powerpoint/2010/main" val="1065896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FE7FBE7-1EB1-4064-9C3B-46E767456DD1}" type="slidenum">
              <a:rPr lang="en-IN" smtClean="0"/>
              <a:t>18</a:t>
            </a:fld>
            <a:endParaRPr lang="en-IN"/>
          </a:p>
        </p:txBody>
      </p:sp>
    </p:spTree>
    <p:extLst>
      <p:ext uri="{BB962C8B-B14F-4D97-AF65-F5344CB8AC3E}">
        <p14:creationId xmlns:p14="http://schemas.microsoft.com/office/powerpoint/2010/main" val="1381580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A767F-6745-1DFF-881C-BA37561EAB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5A14C208-800B-73A9-0220-A82405941C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DB17D0F4-7441-7611-C972-9F19F3A7DF6B}"/>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5" name="Footer Placeholder 4">
            <a:extLst>
              <a:ext uri="{FF2B5EF4-FFF2-40B4-BE49-F238E27FC236}">
                <a16:creationId xmlns:a16="http://schemas.microsoft.com/office/drawing/2014/main" id="{D0F284EA-ACBD-7D5C-D7E6-2BAC3CCEDBD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576BF52-594E-24AC-051C-80158DBDE6D3}"/>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3432426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D733-D758-A5E5-3055-D19CE086567D}"/>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A7EFB86-25AE-F551-B727-A8401D2696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0373253-4751-2091-3B4B-2A3246BFF922}"/>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5" name="Footer Placeholder 4">
            <a:extLst>
              <a:ext uri="{FF2B5EF4-FFF2-40B4-BE49-F238E27FC236}">
                <a16:creationId xmlns:a16="http://schemas.microsoft.com/office/drawing/2014/main" id="{C9C2B6AF-E764-7A46-CCB2-926741C5D4B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43CA7DF-2A0E-8D97-31B7-D41C47D649E2}"/>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1219707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90C8B7-9DA2-325F-1C40-1754DDAE9CE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896BE38-C18A-E9A3-AFF0-E5CB0B69F2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CDE364A-9396-0A13-CFEC-896C94C98CA9}"/>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5" name="Footer Placeholder 4">
            <a:extLst>
              <a:ext uri="{FF2B5EF4-FFF2-40B4-BE49-F238E27FC236}">
                <a16:creationId xmlns:a16="http://schemas.microsoft.com/office/drawing/2014/main" id="{34754A11-A806-53BA-2AA7-0ACD8096711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1B3C19B-E1C5-2787-6810-EB2E700B0F09}"/>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1437821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125BB-12FE-4227-89E2-F13A59194705}"/>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C0B0522-5EB8-0EC6-68C6-75A62B4757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44CC081-6CD8-9853-0458-5A84D5F496D0}"/>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5" name="Footer Placeholder 4">
            <a:extLst>
              <a:ext uri="{FF2B5EF4-FFF2-40B4-BE49-F238E27FC236}">
                <a16:creationId xmlns:a16="http://schemas.microsoft.com/office/drawing/2014/main" id="{3B129568-D9BE-894D-D18B-5D22A3F7A2C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58D41D3-433D-20DF-5C76-4A9E86B6C6EE}"/>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3072887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6F990-C5AF-9072-B271-28841AE568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F0EFCC3D-15D8-B553-01EA-3174EB6955C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FFD87A-B233-1317-77FE-BD412B4265F1}"/>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5" name="Footer Placeholder 4">
            <a:extLst>
              <a:ext uri="{FF2B5EF4-FFF2-40B4-BE49-F238E27FC236}">
                <a16:creationId xmlns:a16="http://schemas.microsoft.com/office/drawing/2014/main" id="{B8DAC6CB-C66C-F1B2-CC64-BB05183D89F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9F12AB4-118E-767F-9AE5-704BC58C79A4}"/>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1499791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C79BC-6F5A-3C6C-678F-F727943439C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52531E5-1407-6EAA-19B5-530CAD2CA17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B0523962-FD76-AA6E-96AB-0D047C67E2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2BEAE828-7E22-FE51-0E2A-5D52BA0415FC}"/>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6" name="Footer Placeholder 5">
            <a:extLst>
              <a:ext uri="{FF2B5EF4-FFF2-40B4-BE49-F238E27FC236}">
                <a16:creationId xmlns:a16="http://schemas.microsoft.com/office/drawing/2014/main" id="{D5B3C2B6-C8B7-4C77-2BC8-97DE9075BA9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124CFC2-D492-BFF9-0673-8ED51854D2A6}"/>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251936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D116F-1DC8-F161-E396-C4DA0456605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649B2E-D4B5-B686-30B6-D357791DAA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06577E-7B41-C7F8-CE01-6C33EFB80A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65D4EF6-4189-BDAA-B7A1-53E7531533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E115E2-530C-434D-D137-19E7DCCDE8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F74F7B0-B792-1F6E-C1A3-4B06CC1BF38F}"/>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8" name="Footer Placeholder 7">
            <a:extLst>
              <a:ext uri="{FF2B5EF4-FFF2-40B4-BE49-F238E27FC236}">
                <a16:creationId xmlns:a16="http://schemas.microsoft.com/office/drawing/2014/main" id="{350C50CC-FB5C-5993-C519-BA4039FD7260}"/>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9EF17AF5-7748-2A82-99D8-CDEA524B562C}"/>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3435036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12B1B-4B64-0D0F-0AE7-6EF34D50B3B8}"/>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DEDF1946-5F95-12BE-70F2-A9A39756D780}"/>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4" name="Footer Placeholder 3">
            <a:extLst>
              <a:ext uri="{FF2B5EF4-FFF2-40B4-BE49-F238E27FC236}">
                <a16:creationId xmlns:a16="http://schemas.microsoft.com/office/drawing/2014/main" id="{95B33A6D-6F33-BCFB-C776-632DD1DD5208}"/>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048BEDC-8ED4-5F86-2900-1104F31CBE9A}"/>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1396470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A7E5CA-CE2B-A264-11CD-1C08C99537ED}"/>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3" name="Footer Placeholder 2">
            <a:extLst>
              <a:ext uri="{FF2B5EF4-FFF2-40B4-BE49-F238E27FC236}">
                <a16:creationId xmlns:a16="http://schemas.microsoft.com/office/drawing/2014/main" id="{677AFB5E-6FAD-77D2-307C-9EA055F8D7A3}"/>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27427F51-DB98-4D66-3DA3-70E5CEE36D4A}"/>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112413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417A2-2C55-6D14-6BFB-CA1FDD47FD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6C339B06-9F92-A036-1184-5DF3771859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AB9BBB14-C31A-D769-00B9-114989BE36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7516E6-7054-6B0E-F8A3-096F56E548CD}"/>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6" name="Footer Placeholder 5">
            <a:extLst>
              <a:ext uri="{FF2B5EF4-FFF2-40B4-BE49-F238E27FC236}">
                <a16:creationId xmlns:a16="http://schemas.microsoft.com/office/drawing/2014/main" id="{EADF3D4D-B474-E833-53AF-A12233FD0E3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EF57434-5259-8072-9E81-7BEF61DA64FF}"/>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2667053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55E83-EDF6-C0AB-5E37-9CC2C38639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7ED24F18-7B18-C6A8-7F2C-93CAAE0812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F791FEA1-DCC9-44B5-2486-564D246BF3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0EA843-DF98-35EE-CAE2-DFDB4825C223}"/>
              </a:ext>
            </a:extLst>
          </p:cNvPr>
          <p:cNvSpPr>
            <a:spLocks noGrp="1"/>
          </p:cNvSpPr>
          <p:nvPr>
            <p:ph type="dt" sz="half" idx="10"/>
          </p:nvPr>
        </p:nvSpPr>
        <p:spPr/>
        <p:txBody>
          <a:bodyPr/>
          <a:lstStyle/>
          <a:p>
            <a:fld id="{95B42C73-4988-4ECC-8BB6-CDEEE6A2D740}" type="datetimeFigureOut">
              <a:rPr lang="en-IN" smtClean="0"/>
              <a:t>28-10-2025</a:t>
            </a:fld>
            <a:endParaRPr lang="en-IN"/>
          </a:p>
        </p:txBody>
      </p:sp>
      <p:sp>
        <p:nvSpPr>
          <p:cNvPr id="6" name="Footer Placeholder 5">
            <a:extLst>
              <a:ext uri="{FF2B5EF4-FFF2-40B4-BE49-F238E27FC236}">
                <a16:creationId xmlns:a16="http://schemas.microsoft.com/office/drawing/2014/main" id="{945759A0-FC76-CC60-5F83-64F79546178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311CA21-F3C2-9022-6F89-9406F77E5101}"/>
              </a:ext>
            </a:extLst>
          </p:cNvPr>
          <p:cNvSpPr>
            <a:spLocks noGrp="1"/>
          </p:cNvSpPr>
          <p:nvPr>
            <p:ph type="sldNum" sz="quarter" idx="12"/>
          </p:nvPr>
        </p:nvSpPr>
        <p:spPr/>
        <p:txBody>
          <a:bodyPr/>
          <a:lstStyle/>
          <a:p>
            <a:fld id="{D3C59FEE-F880-4970-85A6-B01C90063194}" type="slidenum">
              <a:rPr lang="en-IN" smtClean="0"/>
              <a:t>‹#›</a:t>
            </a:fld>
            <a:endParaRPr lang="en-IN"/>
          </a:p>
        </p:txBody>
      </p:sp>
    </p:spTree>
    <p:extLst>
      <p:ext uri="{BB962C8B-B14F-4D97-AF65-F5344CB8AC3E}">
        <p14:creationId xmlns:p14="http://schemas.microsoft.com/office/powerpoint/2010/main" val="2645480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BBC897-8424-BA3E-98B8-38DF80A1E3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4EEBF11-21DC-7DA5-066D-D974466925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010623F-02DF-2BF5-24EA-3D9739B95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5B42C73-4988-4ECC-8BB6-CDEEE6A2D740}" type="datetimeFigureOut">
              <a:rPr lang="en-IN" smtClean="0"/>
              <a:t>28-10-2025</a:t>
            </a:fld>
            <a:endParaRPr lang="en-IN"/>
          </a:p>
        </p:txBody>
      </p:sp>
      <p:sp>
        <p:nvSpPr>
          <p:cNvPr id="5" name="Footer Placeholder 4">
            <a:extLst>
              <a:ext uri="{FF2B5EF4-FFF2-40B4-BE49-F238E27FC236}">
                <a16:creationId xmlns:a16="http://schemas.microsoft.com/office/drawing/2014/main" id="{31CD9FE2-2671-B887-2C67-4022CC6D6A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92CF096E-9F5C-A39F-FFFE-BA4E6C1E62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3C59FEE-F880-4970-85A6-B01C90063194}" type="slidenum">
              <a:rPr lang="en-IN" smtClean="0"/>
              <a:t>‹#›</a:t>
            </a:fld>
            <a:endParaRPr lang="en-IN"/>
          </a:p>
        </p:txBody>
      </p:sp>
    </p:spTree>
    <p:extLst>
      <p:ext uri="{BB962C8B-B14F-4D97-AF65-F5344CB8AC3E}">
        <p14:creationId xmlns:p14="http://schemas.microsoft.com/office/powerpoint/2010/main" val="511329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 Id="rId5" Type="http://schemas.openxmlformats.org/officeDocument/2006/relationships/image" Target="../media/image34.jpg"/><Relationship Id="rId4" Type="http://schemas.openxmlformats.org/officeDocument/2006/relationships/image" Target="../media/image3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18.jpg"/><Relationship Id="rId4" Type="http://schemas.openxmlformats.org/officeDocument/2006/relationships/image" Target="../media/image3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24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62F0D4-90FB-C9AB-40FF-1750E7B06F7B}"/>
              </a:ext>
            </a:extLst>
          </p:cNvPr>
          <p:cNvSpPr>
            <a:spLocks noGrp="1"/>
          </p:cNvSpPr>
          <p:nvPr>
            <p:ph type="title" idx="4294967295"/>
          </p:nvPr>
        </p:nvSpPr>
        <p:spPr>
          <a:xfrm>
            <a:off x="-35560" y="0"/>
            <a:ext cx="12263120" cy="6969760"/>
          </a:xfrm>
          <a:gradFill>
            <a:gsLst>
              <a:gs pos="46000">
                <a:schemeClr val="accent1">
                  <a:lumMod val="5000"/>
                  <a:lumOff val="95000"/>
                </a:schemeClr>
              </a:gs>
              <a:gs pos="9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pPr algn="ctr"/>
            <a:r>
              <a:rPr lang="en-IN" sz="6000" b="1" dirty="0"/>
              <a:t> </a:t>
            </a:r>
            <a:br>
              <a:rPr lang="en-IN" sz="6000" b="1" dirty="0"/>
            </a:br>
            <a:br>
              <a:rPr lang="en-IN" sz="6000" b="1" dirty="0"/>
            </a:br>
            <a:br>
              <a:rPr lang="en-IN" sz="6000" b="1" dirty="0"/>
            </a:br>
            <a:br>
              <a:rPr lang="en-IN" sz="6000" b="1" dirty="0"/>
            </a:br>
            <a:br>
              <a:rPr lang="en-IN" sz="6000" b="1" dirty="0"/>
            </a:br>
            <a:r>
              <a:rPr lang="en-IN" sz="6000" b="1" dirty="0"/>
              <a:t> JAL SAMVAD</a:t>
            </a:r>
            <a:br>
              <a:rPr lang="en-IN" sz="6000" b="1" dirty="0"/>
            </a:br>
            <a:r>
              <a:rPr lang="en-IN" sz="3200" b="1" dirty="0"/>
              <a:t>   (Date-30/10/2025)</a:t>
            </a:r>
            <a:br>
              <a:rPr lang="en-IN" sz="3200" b="1" dirty="0"/>
            </a:br>
            <a:br>
              <a:rPr lang="en-IN" sz="3200" b="1" dirty="0"/>
            </a:br>
            <a:br>
              <a:rPr lang="en-IN" sz="3200" b="1" dirty="0"/>
            </a:br>
            <a:br>
              <a:rPr lang="en-IN" sz="3200" b="1" dirty="0"/>
            </a:br>
            <a:br>
              <a:rPr lang="en-IN" sz="3200" b="1" dirty="0"/>
            </a:br>
            <a:br>
              <a:rPr lang="en-IN" sz="3200" b="1" dirty="0"/>
            </a:br>
            <a:br>
              <a:rPr lang="en-IN" sz="3200" b="1" dirty="0"/>
            </a:br>
            <a:br>
              <a:rPr lang="en-IN" sz="3200" b="1" dirty="0"/>
            </a:br>
            <a:br>
              <a:rPr lang="en-IN" sz="3200" b="1" dirty="0"/>
            </a:br>
            <a:br>
              <a:rPr lang="en-IN" sz="3200" b="1" dirty="0"/>
            </a:br>
            <a:br>
              <a:rPr lang="en-IN" sz="3200" b="1" dirty="0"/>
            </a:br>
            <a:r>
              <a:rPr lang="en-IN" sz="3200" b="1" dirty="0"/>
              <a:t>                                        </a:t>
            </a:r>
          </a:p>
        </p:txBody>
      </p:sp>
      <p:pic>
        <p:nvPicPr>
          <p:cNvPr id="7" name="Picture 6" descr="A blue water drop with a faucet&#10;&#10;AI-generated content may be incorrect.">
            <a:extLst>
              <a:ext uri="{FF2B5EF4-FFF2-40B4-BE49-F238E27FC236}">
                <a16:creationId xmlns:a16="http://schemas.microsoft.com/office/drawing/2014/main" id="{362301E9-2231-F050-0131-BB00FECB2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7" y="1"/>
            <a:ext cx="2484783" cy="1759111"/>
          </a:xfrm>
          <a:prstGeom prst="rect">
            <a:avLst/>
          </a:prstGeom>
        </p:spPr>
      </p:pic>
      <p:pic>
        <p:nvPicPr>
          <p:cNvPr id="10" name="Picture 9" descr="A black and white logo&#10;&#10;AI-generated content may be incorrect.">
            <a:extLst>
              <a:ext uri="{FF2B5EF4-FFF2-40B4-BE49-F238E27FC236}">
                <a16:creationId xmlns:a16="http://schemas.microsoft.com/office/drawing/2014/main" id="{C1C13C7E-9E9B-438D-892F-0326A79795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4876" y="0"/>
            <a:ext cx="2397124" cy="1871041"/>
          </a:xfrm>
          <a:prstGeom prst="rect">
            <a:avLst/>
          </a:prstGeom>
          <a:gradFill>
            <a:gsLst>
              <a:gs pos="11174">
                <a:srgbClr val="DDF0FA"/>
              </a:gs>
              <a:gs pos="1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1" name="Text Placeholder 7">
            <a:extLst>
              <a:ext uri="{FF2B5EF4-FFF2-40B4-BE49-F238E27FC236}">
                <a16:creationId xmlns:a16="http://schemas.microsoft.com/office/drawing/2014/main" id="{358BB9B2-C703-8E49-31DB-E27E830AF842}"/>
              </a:ext>
            </a:extLst>
          </p:cNvPr>
          <p:cNvSpPr txBox="1">
            <a:spLocks/>
          </p:cNvSpPr>
          <p:nvPr/>
        </p:nvSpPr>
        <p:spPr>
          <a:xfrm>
            <a:off x="8818880" y="4986960"/>
            <a:ext cx="3444240" cy="1982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chemeClr val="tx2">
                    <a:lumMod val="75000"/>
                    <a:lumOff val="25000"/>
                  </a:schemeClr>
                </a:solidFill>
              </a:rPr>
              <a:t>Presented By</a:t>
            </a:r>
          </a:p>
          <a:p>
            <a:pPr marL="0" indent="0" algn="ctr">
              <a:buFont typeface="Arial" panose="020B0604020202020204" pitchFamily="34" charset="0"/>
              <a:buNone/>
            </a:pPr>
            <a:r>
              <a:rPr lang="en-US" b="1" dirty="0">
                <a:solidFill>
                  <a:schemeClr val="tx2">
                    <a:lumMod val="75000"/>
                    <a:lumOff val="25000"/>
                  </a:schemeClr>
                </a:solidFill>
              </a:rPr>
              <a:t> Akshay Tripathi (District Magistrate)</a:t>
            </a:r>
          </a:p>
          <a:p>
            <a:pPr marL="0" indent="0" algn="ctr">
              <a:buFont typeface="Arial" panose="020B0604020202020204" pitchFamily="34" charset="0"/>
              <a:buNone/>
            </a:pPr>
            <a:r>
              <a:rPr lang="en-US" b="1" dirty="0">
                <a:solidFill>
                  <a:schemeClr val="tx2">
                    <a:lumMod val="75000"/>
                    <a:lumOff val="25000"/>
                  </a:schemeClr>
                </a:solidFill>
              </a:rPr>
              <a:t>(</a:t>
            </a:r>
            <a:r>
              <a:rPr lang="en-US" b="1" dirty="0" err="1">
                <a:solidFill>
                  <a:schemeClr val="tx2">
                    <a:lumMod val="75000"/>
                    <a:lumOff val="25000"/>
                  </a:schemeClr>
                </a:solidFill>
              </a:rPr>
              <a:t>Bahraich</a:t>
            </a:r>
            <a:r>
              <a:rPr lang="en-US" b="1" dirty="0">
                <a:solidFill>
                  <a:schemeClr val="tx2">
                    <a:lumMod val="75000"/>
                    <a:lumOff val="25000"/>
                  </a:schemeClr>
                </a:solidFill>
              </a:rPr>
              <a:t>)</a:t>
            </a:r>
          </a:p>
          <a:p>
            <a:pPr algn="ctr"/>
            <a:endParaRPr lang="en-IN" dirty="0"/>
          </a:p>
        </p:txBody>
      </p:sp>
    </p:spTree>
    <p:extLst>
      <p:ext uri="{BB962C8B-B14F-4D97-AF65-F5344CB8AC3E}">
        <p14:creationId xmlns:p14="http://schemas.microsoft.com/office/powerpoint/2010/main" val="3795307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533AD-9A0F-75D4-3BAA-0F6663E768DF}"/>
              </a:ext>
            </a:extLst>
          </p:cNvPr>
          <p:cNvSpPr>
            <a:spLocks noGrp="1"/>
          </p:cNvSpPr>
          <p:nvPr>
            <p:ph type="title"/>
          </p:nvPr>
        </p:nvSpPr>
        <p:spPr>
          <a:xfrm>
            <a:off x="0" y="0"/>
            <a:ext cx="12191999" cy="1341120"/>
          </a:xfrm>
        </p:spPr>
        <p:txBody>
          <a:bodyPr>
            <a:normAutofit/>
          </a:bodyPr>
          <a:lstStyle/>
          <a:p>
            <a:pPr algn="ctr"/>
            <a:r>
              <a:rPr lang="en-US" sz="4000" dirty="0"/>
              <a:t>Mechanism for Providing Technical Support to GPs</a:t>
            </a:r>
            <a:endParaRPr lang="en-IN" sz="4000" dirty="0"/>
          </a:p>
        </p:txBody>
      </p:sp>
      <p:sp>
        <p:nvSpPr>
          <p:cNvPr id="3" name="Content Placeholder 2">
            <a:extLst>
              <a:ext uri="{FF2B5EF4-FFF2-40B4-BE49-F238E27FC236}">
                <a16:creationId xmlns:a16="http://schemas.microsoft.com/office/drawing/2014/main" id="{82EC97F7-302E-BDB6-EB7B-24FBF04B027A}"/>
              </a:ext>
            </a:extLst>
          </p:cNvPr>
          <p:cNvSpPr>
            <a:spLocks noGrp="1"/>
          </p:cNvSpPr>
          <p:nvPr>
            <p:ph idx="1"/>
          </p:nvPr>
        </p:nvSpPr>
        <p:spPr>
          <a:xfrm>
            <a:off x="0" y="1341120"/>
            <a:ext cx="12192000" cy="5516879"/>
          </a:xfrm>
        </p:spPr>
        <p:txBody>
          <a:bodyPr>
            <a:normAutofit/>
          </a:bodyPr>
          <a:lstStyle/>
          <a:p>
            <a:pPr marL="457200" indent="-457200" algn="just">
              <a:buFont typeface="+mj-lt"/>
              <a:buAutoNum type="arabicPeriod"/>
            </a:pPr>
            <a:r>
              <a:rPr lang="en-US" sz="2000" dirty="0"/>
              <a:t>Recognizing the need for sustained technical assistance beyond the handover phase, DWSM has established a district-level technical support mechanism comprising engineers, water quality experts, and O&amp;M specialists.</a:t>
            </a:r>
          </a:p>
          <a:p>
            <a:r>
              <a:rPr lang="en-US" sz="2400" b="1" dirty="0"/>
              <a:t>The key features include</a:t>
            </a:r>
            <a:r>
              <a:rPr lang="en-US" sz="2400" dirty="0"/>
              <a:t>:-</a:t>
            </a:r>
          </a:p>
          <a:p>
            <a:pPr marL="0" indent="0">
              <a:buNone/>
            </a:pPr>
            <a:r>
              <a:rPr lang="en-US" sz="2000" b="1" dirty="0"/>
              <a:t>     Helpdesk/Support Cell</a:t>
            </a:r>
            <a:r>
              <a:rPr lang="en-US" sz="2000" dirty="0"/>
              <a:t>: </a:t>
            </a:r>
            <a:r>
              <a:rPr lang="en-US" sz="1800" dirty="0"/>
              <a:t>A district-level helpdesk to respond to technical queries and breakdown reports from GPs.</a:t>
            </a:r>
          </a:p>
          <a:p>
            <a:pPr marL="0" indent="0">
              <a:buNone/>
            </a:pPr>
            <a:r>
              <a:rPr lang="en-US" sz="1800" dirty="0"/>
              <a:t>      </a:t>
            </a:r>
            <a:r>
              <a:rPr lang="en-US" sz="2000" b="1" dirty="0"/>
              <a:t>Periodic Technical Visits</a:t>
            </a:r>
            <a:r>
              <a:rPr lang="en-US" sz="2000" dirty="0"/>
              <a:t>: </a:t>
            </a:r>
            <a:r>
              <a:rPr lang="en-US" sz="1800" dirty="0"/>
              <a:t>Scheduled inspections and performance reviews of PWS systems</a:t>
            </a:r>
            <a:r>
              <a:rPr lang="en-US" sz="2000" dirty="0"/>
              <a:t>.</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dirty="0"/>
              <a:t>     </a:t>
            </a:r>
          </a:p>
          <a:p>
            <a:pPr marL="0" indent="0">
              <a:buNone/>
            </a:pPr>
            <a:r>
              <a:rPr lang="en-US" sz="2000" b="1" dirty="0"/>
              <a:t>     Rapid Response Teams</a:t>
            </a:r>
            <a:r>
              <a:rPr lang="en-US" sz="2000" dirty="0"/>
              <a:t>: </a:t>
            </a:r>
            <a:r>
              <a:rPr lang="en-US" sz="1800" dirty="0"/>
              <a:t>Deployment of trained teams for attending major repair or maintenance issues.</a:t>
            </a:r>
          </a:p>
          <a:p>
            <a:pPr marL="0" indent="0">
              <a:buNone/>
            </a:pPr>
            <a:r>
              <a:rPr lang="en-US" sz="2000" dirty="0"/>
              <a:t>     </a:t>
            </a:r>
            <a:r>
              <a:rPr lang="en-US" sz="2000" b="1" dirty="0"/>
              <a:t>Continuous Mentorship</a:t>
            </a:r>
            <a:r>
              <a:rPr lang="en-US" sz="2000" dirty="0"/>
              <a:t>: </a:t>
            </a:r>
            <a:r>
              <a:rPr lang="en-US" sz="1800" dirty="0"/>
              <a:t>Regular on-site guidance to GPs for troubleshooting and efficient operation.</a:t>
            </a:r>
            <a:endParaRPr lang="en-IN" sz="1800" dirty="0"/>
          </a:p>
        </p:txBody>
      </p:sp>
      <p:pic>
        <p:nvPicPr>
          <p:cNvPr id="5" name="Picture 4" descr="Random site visit for inspection by EE  UPJN sir , &#10;GP- Gajpatipur&#10;Block -Tejwapur">
            <a:extLst>
              <a:ext uri="{FF2B5EF4-FFF2-40B4-BE49-F238E27FC236}">
                <a16:creationId xmlns:a16="http://schemas.microsoft.com/office/drawing/2014/main" id="{39DE8346-7AAD-36DD-5FB9-9A61C2730B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764" y="3596640"/>
            <a:ext cx="5515956" cy="1828800"/>
          </a:xfrm>
          <a:prstGeom prst="rect">
            <a:avLst/>
          </a:prstGeom>
        </p:spPr>
      </p:pic>
      <p:pic>
        <p:nvPicPr>
          <p:cNvPr id="9" name="Picture 8" descr="Random site visit for inspection by EE  UPJN sir , &#10;GP- Khutehna&#10;Block -Payagpur">
            <a:extLst>
              <a:ext uri="{FF2B5EF4-FFF2-40B4-BE49-F238E27FC236}">
                <a16:creationId xmlns:a16="http://schemas.microsoft.com/office/drawing/2014/main" id="{4E8D7092-07EB-D003-7AB8-742345AA8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4720" y="3596640"/>
            <a:ext cx="5872480" cy="1828800"/>
          </a:xfrm>
          <a:prstGeom prst="rect">
            <a:avLst/>
          </a:prstGeom>
        </p:spPr>
      </p:pic>
    </p:spTree>
    <p:extLst>
      <p:ext uri="{BB962C8B-B14F-4D97-AF65-F5344CB8AC3E}">
        <p14:creationId xmlns:p14="http://schemas.microsoft.com/office/powerpoint/2010/main" val="463160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8F3B7-2CAD-E86E-9B3F-2B949CBC0BE5}"/>
              </a:ext>
            </a:extLst>
          </p:cNvPr>
          <p:cNvSpPr>
            <a:spLocks noGrp="1"/>
          </p:cNvSpPr>
          <p:nvPr>
            <p:ph type="title"/>
          </p:nvPr>
        </p:nvSpPr>
        <p:spPr>
          <a:xfrm>
            <a:off x="0" y="0"/>
            <a:ext cx="12192000" cy="1995947"/>
          </a:xfrm>
        </p:spPr>
        <p:txBody>
          <a:bodyPr>
            <a:noAutofit/>
          </a:bodyPr>
          <a:lstStyle/>
          <a:p>
            <a:pPr algn="ctr"/>
            <a:r>
              <a:rPr lang="en-US" sz="3600" b="1" dirty="0"/>
              <a:t>3 - DWSM effective IEC plans </a:t>
            </a:r>
            <a:r>
              <a:rPr lang="en-US" sz="2800" dirty="0"/>
              <a:t>and it's implication for Jan </a:t>
            </a:r>
            <a:r>
              <a:rPr lang="en-US" sz="2800" dirty="0" err="1"/>
              <a:t>Bhagidari</a:t>
            </a:r>
            <a:r>
              <a:rPr lang="en-US" sz="2800" dirty="0"/>
              <a:t> in O&amp;M of schemes ,creating awareness about water quality. It may include their efforts in building communication strategy with school, health and WCD department</a:t>
            </a:r>
            <a:endParaRPr lang="en-IN" sz="2800" dirty="0"/>
          </a:p>
        </p:txBody>
      </p:sp>
      <p:sp>
        <p:nvSpPr>
          <p:cNvPr id="3" name="Content Placeholder 2">
            <a:extLst>
              <a:ext uri="{FF2B5EF4-FFF2-40B4-BE49-F238E27FC236}">
                <a16:creationId xmlns:a16="http://schemas.microsoft.com/office/drawing/2014/main" id="{709C2BAE-6909-E99B-1353-76111EB9D961}"/>
              </a:ext>
            </a:extLst>
          </p:cNvPr>
          <p:cNvSpPr>
            <a:spLocks noGrp="1"/>
          </p:cNvSpPr>
          <p:nvPr>
            <p:ph idx="1"/>
          </p:nvPr>
        </p:nvSpPr>
        <p:spPr>
          <a:xfrm>
            <a:off x="0" y="1995947"/>
            <a:ext cx="12192000" cy="4862053"/>
          </a:xfrm>
        </p:spPr>
        <p:txBody>
          <a:bodyPr>
            <a:normAutofit/>
          </a:bodyPr>
          <a:lstStyle/>
          <a:p>
            <a:pPr algn="just"/>
            <a:r>
              <a:rPr lang="en-US" sz="1800" dirty="0"/>
              <a:t>The DWSM has implemented effective Information, Education, and Communication (IEC) plans to promote Jan </a:t>
            </a:r>
            <a:r>
              <a:rPr lang="en-US" sz="1800" dirty="0" err="1"/>
              <a:t>Bhagidari</a:t>
            </a:r>
            <a:r>
              <a:rPr lang="en-US" sz="1800" dirty="0"/>
              <a:t> in the operation and maintenance (O&amp;M) of rural water supply schemes and to enhance awareness on water quality and safe water practices. The IEC strategy focuses on community mobilization through Village Water &amp; Sanitation Committees (VWSCs), use of folk media, wall paintings, and demonstrations of Field Test Kits (FTKs) for community-led water testing.</a:t>
            </a:r>
          </a:p>
          <a:p>
            <a:endParaRPr lang="en-US" sz="1800" dirty="0"/>
          </a:p>
        </p:txBody>
      </p:sp>
      <p:pic>
        <p:nvPicPr>
          <p:cNvPr id="5" name="Picture 4" descr="IEC conduct awareness about water quality.&#10;GP- Manikpur&#10;Block- Payagpur ">
            <a:extLst>
              <a:ext uri="{FF2B5EF4-FFF2-40B4-BE49-F238E27FC236}">
                <a16:creationId xmlns:a16="http://schemas.microsoft.com/office/drawing/2014/main" id="{9C0FE415-44C5-0F2E-F7B6-3B2B592572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188" y="3429000"/>
            <a:ext cx="3766790" cy="2367280"/>
          </a:xfrm>
          <a:prstGeom prst="rect">
            <a:avLst/>
          </a:prstGeom>
        </p:spPr>
      </p:pic>
      <p:pic>
        <p:nvPicPr>
          <p:cNvPr id="7" name="Picture 6" descr="IEC conduct awareness about water quality.&#10;GP- Malawa&#10;Block- Payagpur ">
            <a:extLst>
              <a:ext uri="{FF2B5EF4-FFF2-40B4-BE49-F238E27FC236}">
                <a16:creationId xmlns:a16="http://schemas.microsoft.com/office/drawing/2014/main" id="{15DF7354-B86D-CB43-8368-8452DB6BCD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7979" y="3429000"/>
            <a:ext cx="3721099" cy="2367280"/>
          </a:xfrm>
          <a:prstGeom prst="rect">
            <a:avLst/>
          </a:prstGeom>
        </p:spPr>
      </p:pic>
      <p:pic>
        <p:nvPicPr>
          <p:cNvPr id="9" name="Picture 8" descr="AE, JE, ISA, Company representative meeting with GP persons regarding awareness of water importance.&#10;GP-Unnaisa&#10;Block- Chittaura">
            <a:extLst>
              <a:ext uri="{FF2B5EF4-FFF2-40B4-BE49-F238E27FC236}">
                <a16:creationId xmlns:a16="http://schemas.microsoft.com/office/drawing/2014/main" id="{8B7E8F58-2CDC-7477-BE6D-CBF4676B54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9079" y="3429000"/>
            <a:ext cx="4072775" cy="2367280"/>
          </a:xfrm>
          <a:prstGeom prst="rect">
            <a:avLst/>
          </a:prstGeom>
        </p:spPr>
      </p:pic>
    </p:spTree>
    <p:extLst>
      <p:ext uri="{BB962C8B-B14F-4D97-AF65-F5344CB8AC3E}">
        <p14:creationId xmlns:p14="http://schemas.microsoft.com/office/powerpoint/2010/main" val="934331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71BFDE-364F-B7DA-F5BF-EF39E2686D44}"/>
              </a:ext>
            </a:extLst>
          </p:cNvPr>
          <p:cNvSpPr>
            <a:spLocks noGrp="1"/>
          </p:cNvSpPr>
          <p:nvPr>
            <p:ph idx="1"/>
          </p:nvPr>
        </p:nvSpPr>
        <p:spPr>
          <a:xfrm>
            <a:off x="0" y="162560"/>
            <a:ext cx="12192000" cy="6695440"/>
          </a:xfrm>
        </p:spPr>
        <p:txBody>
          <a:bodyPr>
            <a:normAutofit/>
          </a:bodyPr>
          <a:lstStyle/>
          <a:p>
            <a:endParaRPr lang="en-US" sz="2000" dirty="0"/>
          </a:p>
          <a:p>
            <a:pPr algn="just"/>
            <a:r>
              <a:rPr lang="en-US" sz="2000" dirty="0"/>
              <a:t>Efforts have been made to build a strong communication strategy through convergence with key departments. With the School Education and Health Departments, WASH awareness programs, School WASH Clubs, and handwashing campaigns are being conducted to inculcate safe water habits among children. Collaboration with the Women and Child Development (WCD) Department ensures that Anganwadi workers and Self-Help Groups (SHGs) actively participate in awareness generation, water safety promotion, and minor O&amp;M activities.</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pPr algn="just"/>
            <a:r>
              <a:rPr lang="en-US" sz="2000" dirty="0"/>
              <a:t>These IEC initiatives have significantly improved community ownership, sustainability of water supply systems, and awareness of water quality issues, thereby strengthening the principles of Jan </a:t>
            </a:r>
            <a:r>
              <a:rPr lang="en-US" sz="2000" dirty="0" err="1"/>
              <a:t>Bhagidari</a:t>
            </a:r>
            <a:r>
              <a:rPr lang="en-US" sz="2000" dirty="0"/>
              <a:t> in achieving the goals of the Jal Jeevan Mission.</a:t>
            </a:r>
            <a:endParaRPr lang="en-IN" sz="2000" dirty="0"/>
          </a:p>
          <a:p>
            <a:endParaRPr lang="en-IN" dirty="0"/>
          </a:p>
        </p:txBody>
      </p:sp>
      <p:pic>
        <p:nvPicPr>
          <p:cNvPr id="5" name="Picture 4" descr="Awareness about water quality in government school&#10;GP- Babba&#10;Block- Huzoorpur">
            <a:extLst>
              <a:ext uri="{FF2B5EF4-FFF2-40B4-BE49-F238E27FC236}">
                <a16:creationId xmlns:a16="http://schemas.microsoft.com/office/drawing/2014/main" id="{A9816A0D-5E52-326D-6D0E-72C7C08171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760" y="2479040"/>
            <a:ext cx="3210560" cy="2367280"/>
          </a:xfrm>
          <a:prstGeom prst="rect">
            <a:avLst/>
          </a:prstGeom>
        </p:spPr>
      </p:pic>
      <p:pic>
        <p:nvPicPr>
          <p:cNvPr id="7" name="Picture 6" descr="Awareness about safe water Habits and water safety in government school&#10;GP- Babba&#10;Block- Huzoorpur.">
            <a:extLst>
              <a:ext uri="{FF2B5EF4-FFF2-40B4-BE49-F238E27FC236}">
                <a16:creationId xmlns:a16="http://schemas.microsoft.com/office/drawing/2014/main" id="{30E4BC3D-30B3-3293-544E-21553C6E4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00" y="2479040"/>
            <a:ext cx="3210560" cy="2367280"/>
          </a:xfrm>
          <a:prstGeom prst="rect">
            <a:avLst/>
          </a:prstGeom>
        </p:spPr>
      </p:pic>
      <p:pic>
        <p:nvPicPr>
          <p:cNvPr id="9" name="Picture 8" descr="Awareness about water uses in government school&#10;GP- Babba&#10;Block- Huzoorpur">
            <a:extLst>
              <a:ext uri="{FF2B5EF4-FFF2-40B4-BE49-F238E27FC236}">
                <a16:creationId xmlns:a16="http://schemas.microsoft.com/office/drawing/2014/main" id="{919D383B-625B-BF6A-1B56-B740F5E5E9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9080" y="2479040"/>
            <a:ext cx="3693160" cy="2367280"/>
          </a:xfrm>
          <a:prstGeom prst="rect">
            <a:avLst/>
          </a:prstGeom>
        </p:spPr>
      </p:pic>
    </p:spTree>
    <p:extLst>
      <p:ext uri="{BB962C8B-B14F-4D97-AF65-F5344CB8AC3E}">
        <p14:creationId xmlns:p14="http://schemas.microsoft.com/office/powerpoint/2010/main" val="1435227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AF8EC-42ED-0AEE-2D98-9CB232E949B0}"/>
              </a:ext>
            </a:extLst>
          </p:cNvPr>
          <p:cNvSpPr>
            <a:spLocks noGrp="1"/>
          </p:cNvSpPr>
          <p:nvPr>
            <p:ph type="title"/>
          </p:nvPr>
        </p:nvSpPr>
        <p:spPr>
          <a:xfrm>
            <a:off x="0" y="1"/>
            <a:ext cx="12192000" cy="1573160"/>
          </a:xfrm>
        </p:spPr>
        <p:txBody>
          <a:bodyPr>
            <a:noAutofit/>
          </a:bodyPr>
          <a:lstStyle/>
          <a:p>
            <a:pPr algn="ctr"/>
            <a:r>
              <a:rPr lang="en-US" sz="3600" b="1" dirty="0"/>
              <a:t>4 - DWSM best practice in real time </a:t>
            </a:r>
            <a:r>
              <a:rPr lang="en-US" sz="2800" dirty="0"/>
              <a:t>/ periodic functionality of the PWS in the district</a:t>
            </a:r>
            <a:endParaRPr lang="en-IN" sz="2800" dirty="0"/>
          </a:p>
        </p:txBody>
      </p:sp>
      <p:sp>
        <p:nvSpPr>
          <p:cNvPr id="3" name="Content Placeholder 2">
            <a:extLst>
              <a:ext uri="{FF2B5EF4-FFF2-40B4-BE49-F238E27FC236}">
                <a16:creationId xmlns:a16="http://schemas.microsoft.com/office/drawing/2014/main" id="{C319722F-3924-383B-5FE9-09C269CD7EAF}"/>
              </a:ext>
            </a:extLst>
          </p:cNvPr>
          <p:cNvSpPr>
            <a:spLocks noGrp="1"/>
          </p:cNvSpPr>
          <p:nvPr>
            <p:ph idx="1"/>
          </p:nvPr>
        </p:nvSpPr>
        <p:spPr>
          <a:xfrm>
            <a:off x="0" y="1661653"/>
            <a:ext cx="12192000" cy="5063612"/>
          </a:xfrm>
        </p:spPr>
        <p:txBody>
          <a:bodyPr>
            <a:normAutofit fontScale="92500" lnSpcReduction="20000"/>
          </a:bodyPr>
          <a:lstStyle/>
          <a:p>
            <a:r>
              <a:rPr lang="en-US" sz="1800" dirty="0"/>
              <a:t>A structured, practical summary of best practices at the DWSM level for ensuring effective real-time and periodic functionality of the PWS:-</a:t>
            </a:r>
          </a:p>
          <a:p>
            <a:pPr marL="0" indent="0">
              <a:buNone/>
            </a:pPr>
            <a:r>
              <a:rPr lang="en-US" sz="1800" b="1" dirty="0"/>
              <a:t>   1. Institutional Best Practices (Governance and Oversight)</a:t>
            </a:r>
          </a:p>
          <a:p>
            <a:pPr marL="0" indent="0">
              <a:buNone/>
            </a:pPr>
            <a:r>
              <a:rPr lang="en-US" sz="1800" dirty="0"/>
              <a:t>        a. Regular Coordination</a:t>
            </a:r>
          </a:p>
          <a:p>
            <a:pPr marL="0" indent="0">
              <a:buNone/>
            </a:pPr>
            <a:r>
              <a:rPr lang="en-US" sz="1800" dirty="0"/>
              <a:t>        b. Roles and Responsibilities</a:t>
            </a:r>
          </a:p>
          <a:p>
            <a:pPr marL="0" indent="0">
              <a:buNone/>
            </a:pPr>
            <a:r>
              <a:rPr lang="en-US" sz="1800" b="1" dirty="0"/>
              <a:t>   2. Real-Time Monitoring Best Practices</a:t>
            </a:r>
          </a:p>
          <a:p>
            <a:pPr marL="0" indent="0">
              <a:buNone/>
            </a:pPr>
            <a:r>
              <a:rPr lang="en-IN" sz="1800" dirty="0"/>
              <a:t>        a. IoT / Sensor-Based Monitoring</a:t>
            </a:r>
          </a:p>
          <a:p>
            <a:pPr marL="0" indent="0">
              <a:buNone/>
            </a:pPr>
            <a:r>
              <a:rPr lang="en-IN" sz="1800" dirty="0"/>
              <a:t>        b. SCADA / Dashboard System</a:t>
            </a:r>
          </a:p>
          <a:p>
            <a:pPr marL="0" indent="0">
              <a:buNone/>
            </a:pPr>
            <a:r>
              <a:rPr lang="en-IN" sz="1800" dirty="0"/>
              <a:t>        c. Real-Time Alerts</a:t>
            </a:r>
          </a:p>
          <a:p>
            <a:pPr marL="0" indent="0">
              <a:buNone/>
            </a:pPr>
            <a:r>
              <a:rPr lang="en-US" sz="1800" b="1" dirty="0"/>
              <a:t>   3. Periodic Functionality Assessments</a:t>
            </a:r>
          </a:p>
          <a:p>
            <a:pPr marL="0" indent="0">
              <a:buNone/>
            </a:pPr>
            <a:r>
              <a:rPr lang="en-US" sz="1800" dirty="0"/>
              <a:t>        a. Monthly and Quarterly Functionality Checks</a:t>
            </a:r>
          </a:p>
          <a:p>
            <a:pPr marL="0" indent="0">
              <a:buNone/>
            </a:pPr>
            <a:r>
              <a:rPr lang="en-US" sz="1800" dirty="0"/>
              <a:t>        b. Water Quality Surveillance</a:t>
            </a:r>
          </a:p>
          <a:p>
            <a:pPr marL="0" indent="0">
              <a:buNone/>
            </a:pPr>
            <a:r>
              <a:rPr lang="en-US" sz="1800" dirty="0"/>
              <a:t>        c. Energy and Maintenance Audits</a:t>
            </a:r>
          </a:p>
          <a:p>
            <a:pPr marL="0" indent="0">
              <a:buNone/>
            </a:pPr>
            <a:r>
              <a:rPr lang="en-US" sz="1800" dirty="0"/>
              <a:t>   </a:t>
            </a:r>
            <a:r>
              <a:rPr lang="en-US" sz="1800" b="1" dirty="0"/>
              <a:t>4. Community and PRI (Panchayati Raj) Involvement</a:t>
            </a:r>
          </a:p>
          <a:p>
            <a:pPr marL="0" indent="0">
              <a:buNone/>
            </a:pPr>
            <a:r>
              <a:rPr lang="en-US" sz="1800" b="1" dirty="0"/>
              <a:t>   5. Documentation and Reporting</a:t>
            </a:r>
          </a:p>
          <a:p>
            <a:pPr marL="0" indent="0">
              <a:buNone/>
            </a:pPr>
            <a:r>
              <a:rPr lang="en-US" sz="1800" dirty="0"/>
              <a:t>   </a:t>
            </a:r>
            <a:r>
              <a:rPr lang="en-US" sz="1800" b="1" dirty="0"/>
              <a:t>6. Capacity Building</a:t>
            </a:r>
            <a:endParaRPr lang="en-IN" sz="1800" b="1" dirty="0"/>
          </a:p>
        </p:txBody>
      </p:sp>
    </p:spTree>
    <p:extLst>
      <p:ext uri="{BB962C8B-B14F-4D97-AF65-F5344CB8AC3E}">
        <p14:creationId xmlns:p14="http://schemas.microsoft.com/office/powerpoint/2010/main" val="4119860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3C0D1-F59C-ECFB-79FF-E5D195642B41}"/>
              </a:ext>
            </a:extLst>
          </p:cNvPr>
          <p:cNvSpPr>
            <a:spLocks noGrp="1"/>
          </p:cNvSpPr>
          <p:nvPr>
            <p:ph type="title"/>
          </p:nvPr>
        </p:nvSpPr>
        <p:spPr>
          <a:xfrm>
            <a:off x="0" y="365125"/>
            <a:ext cx="12192000" cy="1325563"/>
          </a:xfrm>
        </p:spPr>
        <p:txBody>
          <a:bodyPr>
            <a:normAutofit/>
          </a:bodyPr>
          <a:lstStyle/>
          <a:p>
            <a:pPr algn="ctr"/>
            <a:r>
              <a:rPr lang="en-US" sz="3600" dirty="0"/>
              <a:t>1. Institutional Best Practices (Governance and Oversight)</a:t>
            </a:r>
            <a:endParaRPr lang="en-IN" sz="3600" dirty="0"/>
          </a:p>
        </p:txBody>
      </p:sp>
      <p:sp>
        <p:nvSpPr>
          <p:cNvPr id="3" name="Content Placeholder 2">
            <a:extLst>
              <a:ext uri="{FF2B5EF4-FFF2-40B4-BE49-F238E27FC236}">
                <a16:creationId xmlns:a16="http://schemas.microsoft.com/office/drawing/2014/main" id="{C92D2E17-4387-6632-7410-F06715F2814D}"/>
              </a:ext>
            </a:extLst>
          </p:cNvPr>
          <p:cNvSpPr>
            <a:spLocks noGrp="1"/>
          </p:cNvSpPr>
          <p:nvPr>
            <p:ph idx="1"/>
          </p:nvPr>
        </p:nvSpPr>
        <p:spPr>
          <a:xfrm>
            <a:off x="0" y="1825624"/>
            <a:ext cx="12192000" cy="5032375"/>
          </a:xfrm>
        </p:spPr>
        <p:txBody>
          <a:bodyPr>
            <a:normAutofit/>
          </a:bodyPr>
          <a:lstStyle/>
          <a:p>
            <a:pPr algn="just"/>
            <a:r>
              <a:rPr lang="en-US" sz="2000" b="1" dirty="0"/>
              <a:t>Regular Coordination :</a:t>
            </a:r>
            <a:r>
              <a:rPr lang="en-US" sz="2000" dirty="0"/>
              <a:t>- Hold monthly DWSM meetings chaired by the District Collector . Review village-wise functionality status and progress of FHTC (Functional Household Tap Connections).Include representation from PHED, Health Dept., Education, and PRI.</a:t>
            </a:r>
          </a:p>
          <a:p>
            <a:endParaRPr lang="en-US" sz="2000" dirty="0"/>
          </a:p>
          <a:p>
            <a:endParaRPr lang="en-US" sz="2000" dirty="0"/>
          </a:p>
          <a:p>
            <a:endParaRPr lang="en-US" sz="2000" dirty="0"/>
          </a:p>
          <a:p>
            <a:endParaRPr lang="en-US" sz="2000" dirty="0"/>
          </a:p>
          <a:p>
            <a:endParaRPr lang="en-US" sz="2000" dirty="0"/>
          </a:p>
          <a:p>
            <a:endParaRPr lang="en-US" sz="2000" dirty="0"/>
          </a:p>
          <a:p>
            <a:pPr algn="just"/>
            <a:r>
              <a:rPr lang="en-US" sz="2000" b="1" dirty="0"/>
              <a:t>Roles and Responsibilities </a:t>
            </a:r>
            <a:r>
              <a:rPr lang="en-US" sz="2000" dirty="0"/>
              <a:t>:-DWSM oversees planning , implementation, and monitoring of all PWS schemes . Assign sub-division or block-level engineers responsibility for real-time data verification . Empower GPWSC/VWSC (Village Water &amp; Sanitation Committee) to maintain and report on daily operations.</a:t>
            </a:r>
            <a:endParaRPr lang="en-IN" sz="2000" dirty="0"/>
          </a:p>
        </p:txBody>
      </p:sp>
      <p:pic>
        <p:nvPicPr>
          <p:cNvPr id="5" name="Picture 4" descr="Review meeting with EE UPJN , EE UPPCL and Other officials.">
            <a:extLst>
              <a:ext uri="{FF2B5EF4-FFF2-40B4-BE49-F238E27FC236}">
                <a16:creationId xmlns:a16="http://schemas.microsoft.com/office/drawing/2014/main" id="{73A3F1F6-06B5-7391-836D-CB5563865F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9520" y="2819400"/>
            <a:ext cx="4236720" cy="1981200"/>
          </a:xfrm>
          <a:prstGeom prst="rect">
            <a:avLst/>
          </a:prstGeom>
        </p:spPr>
      </p:pic>
      <p:pic>
        <p:nvPicPr>
          <p:cNvPr id="7" name="Picture 6" descr="Review meeting with EE UPJN , EE UPPCL and Other officials.">
            <a:extLst>
              <a:ext uri="{FF2B5EF4-FFF2-40B4-BE49-F238E27FC236}">
                <a16:creationId xmlns:a16="http://schemas.microsoft.com/office/drawing/2014/main" id="{702CAD45-8700-4E4B-970D-75FDFAF97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0640" y="2819400"/>
            <a:ext cx="4409440" cy="1981200"/>
          </a:xfrm>
          <a:prstGeom prst="rect">
            <a:avLst/>
          </a:prstGeom>
        </p:spPr>
      </p:pic>
    </p:spTree>
    <p:extLst>
      <p:ext uri="{BB962C8B-B14F-4D97-AF65-F5344CB8AC3E}">
        <p14:creationId xmlns:p14="http://schemas.microsoft.com/office/powerpoint/2010/main" val="2222162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A24F0-CB74-BFBA-BD13-3C71291800B3}"/>
              </a:ext>
            </a:extLst>
          </p:cNvPr>
          <p:cNvSpPr>
            <a:spLocks noGrp="1"/>
          </p:cNvSpPr>
          <p:nvPr>
            <p:ph type="title"/>
          </p:nvPr>
        </p:nvSpPr>
        <p:spPr>
          <a:xfrm>
            <a:off x="0" y="1"/>
            <a:ext cx="12192000" cy="1219199"/>
          </a:xfrm>
        </p:spPr>
        <p:txBody>
          <a:bodyPr>
            <a:normAutofit/>
          </a:bodyPr>
          <a:lstStyle/>
          <a:p>
            <a:pPr algn="ctr"/>
            <a:r>
              <a:rPr lang="en-US" sz="3600" dirty="0"/>
              <a:t>2. Real-Time Monitoring Best Practices</a:t>
            </a:r>
            <a:endParaRPr lang="en-IN" sz="3600" dirty="0"/>
          </a:p>
        </p:txBody>
      </p:sp>
      <p:sp>
        <p:nvSpPr>
          <p:cNvPr id="3" name="Content Placeholder 2">
            <a:extLst>
              <a:ext uri="{FF2B5EF4-FFF2-40B4-BE49-F238E27FC236}">
                <a16:creationId xmlns:a16="http://schemas.microsoft.com/office/drawing/2014/main" id="{C81B95A3-3484-188C-9744-1110B206E0FB}"/>
              </a:ext>
            </a:extLst>
          </p:cNvPr>
          <p:cNvSpPr>
            <a:spLocks noGrp="1"/>
          </p:cNvSpPr>
          <p:nvPr>
            <p:ph idx="1"/>
          </p:nvPr>
        </p:nvSpPr>
        <p:spPr>
          <a:xfrm>
            <a:off x="0" y="1361440"/>
            <a:ext cx="12192000" cy="5496559"/>
          </a:xfrm>
        </p:spPr>
        <p:txBody>
          <a:bodyPr>
            <a:normAutofit/>
          </a:bodyPr>
          <a:lstStyle/>
          <a:p>
            <a:pPr algn="just"/>
            <a:r>
              <a:rPr lang="en-IN" sz="2000" b="1" dirty="0"/>
              <a:t>IoT / Sensor-Based Monitoring</a:t>
            </a:r>
            <a:r>
              <a:rPr lang="en-IN" sz="2000" dirty="0"/>
              <a:t>:- Install smart flow meters, chlorine residual sensors, and pressure loggers at key points . Integrate data with IMIS / Jal Jeevan Mission Dashboard for real-time alerts . Use mobile-based apps (like Jal Jeevan Mission App or Rural Water Supply Monitoring Tool) for field data entry.</a:t>
            </a:r>
          </a:p>
          <a:p>
            <a:pPr algn="just"/>
            <a:r>
              <a:rPr lang="en-IN" sz="2000" b="1" dirty="0"/>
              <a:t>SCADA / Dashboard System </a:t>
            </a:r>
            <a:r>
              <a:rPr lang="en-IN" sz="2000" dirty="0"/>
              <a:t>:- District-level SCADA or digital dashboards to track : Source level (borewell/tank) parameters, Pump operation hours, Chlorination level, Distribution network pressure, Consumer complaints.</a:t>
            </a:r>
          </a:p>
          <a:p>
            <a:endParaRPr lang="en-IN" sz="2000" dirty="0"/>
          </a:p>
          <a:p>
            <a:endParaRPr lang="en-IN" sz="2000" dirty="0"/>
          </a:p>
          <a:p>
            <a:endParaRPr lang="en-IN" sz="2000" dirty="0"/>
          </a:p>
          <a:p>
            <a:endParaRPr lang="en-IN" sz="2000" dirty="0"/>
          </a:p>
          <a:p>
            <a:endParaRPr lang="en-IN" sz="2000" dirty="0"/>
          </a:p>
          <a:p>
            <a:endParaRPr lang="en-IN" sz="2000" dirty="0"/>
          </a:p>
          <a:p>
            <a:r>
              <a:rPr lang="en-IN" sz="2000" b="1" dirty="0"/>
              <a:t>Real-Time Alerts</a:t>
            </a:r>
            <a:r>
              <a:rPr lang="en-IN" sz="2000" dirty="0"/>
              <a:t>:- Set up SMS/WhatsApp-based alerts for : Pump failure Water quality deviations (turbidity, residual chlorine)Low tank levels or pipeline bursts.</a:t>
            </a:r>
          </a:p>
        </p:txBody>
      </p:sp>
      <p:pic>
        <p:nvPicPr>
          <p:cNvPr id="5" name="Picture 4" descr="Scada system checking by TPI &#10;Gp- Chetra &#10;Block- Tejwapur">
            <a:extLst>
              <a:ext uri="{FF2B5EF4-FFF2-40B4-BE49-F238E27FC236}">
                <a16:creationId xmlns:a16="http://schemas.microsoft.com/office/drawing/2014/main" id="{EBF01694-1595-6723-3B97-BBD2F312F5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045" y="3281680"/>
            <a:ext cx="2937510" cy="2214880"/>
          </a:xfrm>
          <a:prstGeom prst="rect">
            <a:avLst/>
          </a:prstGeom>
        </p:spPr>
      </p:pic>
      <p:pic>
        <p:nvPicPr>
          <p:cNvPr id="7" name="Picture 6" descr="Scada system at GP- Baniyahari &#10;Block- Chittaura">
            <a:extLst>
              <a:ext uri="{FF2B5EF4-FFF2-40B4-BE49-F238E27FC236}">
                <a16:creationId xmlns:a16="http://schemas.microsoft.com/office/drawing/2014/main" id="{57CC17F4-10AD-7A4E-F0EC-990BA097C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958080" y="2997200"/>
            <a:ext cx="2214880" cy="2783840"/>
          </a:xfrm>
          <a:prstGeom prst="rect">
            <a:avLst/>
          </a:prstGeom>
        </p:spPr>
      </p:pic>
      <p:pic>
        <p:nvPicPr>
          <p:cNvPr id="9" name="Picture 8" descr="Scada system checking by UPJN Gonda&#10;Gp- Ashoka Deeha&#10;Block- Chittaura">
            <a:extLst>
              <a:ext uri="{FF2B5EF4-FFF2-40B4-BE49-F238E27FC236}">
                <a16:creationId xmlns:a16="http://schemas.microsoft.com/office/drawing/2014/main" id="{D11B0D7B-26D5-7849-A249-25B9A0B44F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8717280" y="2895600"/>
            <a:ext cx="2214880" cy="2987040"/>
          </a:xfrm>
          <a:prstGeom prst="rect">
            <a:avLst/>
          </a:prstGeom>
        </p:spPr>
      </p:pic>
    </p:spTree>
    <p:extLst>
      <p:ext uri="{BB962C8B-B14F-4D97-AF65-F5344CB8AC3E}">
        <p14:creationId xmlns:p14="http://schemas.microsoft.com/office/powerpoint/2010/main" val="3329034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5C2DB-E0E9-F9C9-AF20-4B4DD53A3CBF}"/>
              </a:ext>
            </a:extLst>
          </p:cNvPr>
          <p:cNvSpPr>
            <a:spLocks noGrp="1"/>
          </p:cNvSpPr>
          <p:nvPr>
            <p:ph type="title"/>
          </p:nvPr>
        </p:nvSpPr>
        <p:spPr>
          <a:xfrm>
            <a:off x="0" y="1"/>
            <a:ext cx="12192000" cy="1127759"/>
          </a:xfrm>
        </p:spPr>
        <p:txBody>
          <a:bodyPr/>
          <a:lstStyle/>
          <a:p>
            <a:pPr algn="ctr"/>
            <a:r>
              <a:rPr lang="en-US" dirty="0"/>
              <a:t> </a:t>
            </a:r>
            <a:r>
              <a:rPr lang="en-US" sz="3600" dirty="0"/>
              <a:t>3. Periodic Functionality Assessments</a:t>
            </a:r>
            <a:endParaRPr lang="en-IN" sz="3600" dirty="0"/>
          </a:p>
        </p:txBody>
      </p:sp>
      <p:sp>
        <p:nvSpPr>
          <p:cNvPr id="3" name="Content Placeholder 2">
            <a:extLst>
              <a:ext uri="{FF2B5EF4-FFF2-40B4-BE49-F238E27FC236}">
                <a16:creationId xmlns:a16="http://schemas.microsoft.com/office/drawing/2014/main" id="{419A3E0E-1369-8C61-F0AA-5CB14F26D20E}"/>
              </a:ext>
            </a:extLst>
          </p:cNvPr>
          <p:cNvSpPr>
            <a:spLocks noGrp="1"/>
          </p:cNvSpPr>
          <p:nvPr>
            <p:ph idx="1"/>
          </p:nvPr>
        </p:nvSpPr>
        <p:spPr>
          <a:xfrm>
            <a:off x="0" y="1270000"/>
            <a:ext cx="12192000" cy="5587999"/>
          </a:xfrm>
        </p:spPr>
        <p:txBody>
          <a:bodyPr>
            <a:normAutofit/>
          </a:bodyPr>
          <a:lstStyle/>
          <a:p>
            <a:r>
              <a:rPr lang="en-US" sz="2000" b="1" dirty="0"/>
              <a:t>Monthly and Quarterly Functionality Checks</a:t>
            </a:r>
            <a:r>
              <a:rPr lang="en-US" sz="2000" dirty="0"/>
              <a:t>:-   Conduct physical verification of:          </a:t>
            </a:r>
          </a:p>
          <a:p>
            <a:pPr marL="0" indent="0">
              <a:buNone/>
            </a:pPr>
            <a:r>
              <a:rPr lang="en-US" sz="2000" dirty="0"/>
              <a:t>    Source yield and sustainability </a:t>
            </a:r>
          </a:p>
          <a:p>
            <a:pPr marL="0" indent="0">
              <a:buNone/>
            </a:pPr>
            <a:r>
              <a:rPr lang="en-US" sz="2000" dirty="0"/>
              <a:t>    Storage reservoir condition</a:t>
            </a:r>
          </a:p>
          <a:p>
            <a:pPr marL="0" indent="0">
              <a:buNone/>
            </a:pPr>
            <a:r>
              <a:rPr lang="en-US" sz="2000" dirty="0"/>
              <a:t>    Distribution network leakages </a:t>
            </a:r>
          </a:p>
          <a:p>
            <a:pPr marL="0" indent="0">
              <a:buNone/>
            </a:pPr>
            <a:r>
              <a:rPr lang="en-US" sz="2000" dirty="0"/>
              <a:t>    Household tap functionality (minimum 55 </a:t>
            </a:r>
            <a:r>
              <a:rPr lang="en-US" sz="2000" dirty="0" err="1"/>
              <a:t>lpcd</a:t>
            </a:r>
            <a:r>
              <a:rPr lang="en-US" sz="2000" dirty="0"/>
              <a:t> )</a:t>
            </a:r>
          </a:p>
          <a:p>
            <a:pPr marL="0" indent="0">
              <a:buNone/>
            </a:pPr>
            <a:r>
              <a:rPr lang="en-US" sz="2000" dirty="0"/>
              <a:t>    Ensure periodic disinfection and flushing of storage tanks and pipelines.</a:t>
            </a:r>
          </a:p>
          <a:p>
            <a:r>
              <a:rPr lang="en-US" sz="2000" b="1" dirty="0"/>
              <a:t>Water Quality Surveillance</a:t>
            </a:r>
            <a:r>
              <a:rPr lang="en-US" sz="2000" dirty="0"/>
              <a:t>:- </a:t>
            </a:r>
          </a:p>
          <a:p>
            <a:pPr marL="0" indent="0">
              <a:buNone/>
            </a:pPr>
            <a:r>
              <a:rPr lang="en-US" sz="2000" dirty="0"/>
              <a:t>    Test water at source, distribution, and household level:      </a:t>
            </a:r>
          </a:p>
          <a:p>
            <a:pPr marL="0" indent="0">
              <a:buNone/>
            </a:pPr>
            <a:r>
              <a:rPr lang="en-US" sz="2000" dirty="0"/>
              <a:t>    Monthly: Field test kits by VWSC</a:t>
            </a:r>
          </a:p>
          <a:p>
            <a:pPr marL="0" indent="0">
              <a:buNone/>
            </a:pPr>
            <a:r>
              <a:rPr lang="en-US" sz="2000" dirty="0"/>
              <a:t>    Quarterly: Laboratory analysis by District/Block Water Testing Labs</a:t>
            </a:r>
          </a:p>
          <a:p>
            <a:pPr marL="0" indent="0">
              <a:buNone/>
            </a:pPr>
            <a:r>
              <a:rPr lang="en-US" sz="2000" dirty="0"/>
              <a:t>    Enter all test results in the WQMIS (Water Quality Management Information System).</a:t>
            </a:r>
          </a:p>
          <a:p>
            <a:r>
              <a:rPr lang="en-US" sz="2000" b="1" dirty="0"/>
              <a:t>Energy and Maintenance Audits </a:t>
            </a:r>
            <a:r>
              <a:rPr lang="en-US" sz="2000" dirty="0"/>
              <a:t>:-Quarterly energy consumption audit for pump houses . </a:t>
            </a:r>
          </a:p>
          <a:p>
            <a:pPr marL="0" indent="0">
              <a:buNone/>
            </a:pPr>
            <a:r>
              <a:rPr lang="en-US" sz="2000" dirty="0"/>
              <a:t>    Maintain O&amp;M registers at scheme level for preventive maintenance tracking.</a:t>
            </a:r>
            <a:endParaRPr lang="en-IN" sz="2000" dirty="0"/>
          </a:p>
        </p:txBody>
      </p:sp>
      <p:pic>
        <p:nvPicPr>
          <p:cNvPr id="5" name="Picture 4" descr="Physical verication of scheme by EE UPJN sir&#10;GP- Chetra&#10;Block- Tejwapur">
            <a:extLst>
              <a:ext uri="{FF2B5EF4-FFF2-40B4-BE49-F238E27FC236}">
                <a16:creationId xmlns:a16="http://schemas.microsoft.com/office/drawing/2014/main" id="{383586A2-2D69-6B67-0C29-D423AD024C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0802" y="1666240"/>
            <a:ext cx="2997200" cy="1605280"/>
          </a:xfrm>
          <a:prstGeom prst="rect">
            <a:avLst/>
          </a:prstGeom>
        </p:spPr>
      </p:pic>
      <p:pic>
        <p:nvPicPr>
          <p:cNvPr id="7" name="Picture 6" descr="Water testing by FTK womens&#10;GP- Gajpatipur&#10;Block-Tejwapur">
            <a:extLst>
              <a:ext uri="{FF2B5EF4-FFF2-40B4-BE49-F238E27FC236}">
                <a16:creationId xmlns:a16="http://schemas.microsoft.com/office/drawing/2014/main" id="{BB8D4C53-2BEA-D950-7CFD-C6EF7343D8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8432802" y="2956560"/>
            <a:ext cx="1473200" cy="2997200"/>
          </a:xfrm>
          <a:prstGeom prst="rect">
            <a:avLst/>
          </a:prstGeom>
        </p:spPr>
      </p:pic>
    </p:spTree>
    <p:extLst>
      <p:ext uri="{BB962C8B-B14F-4D97-AF65-F5344CB8AC3E}">
        <p14:creationId xmlns:p14="http://schemas.microsoft.com/office/powerpoint/2010/main" val="3412294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BAC56-2922-0038-52A6-63F1070BB1F6}"/>
              </a:ext>
            </a:extLst>
          </p:cNvPr>
          <p:cNvSpPr>
            <a:spLocks noGrp="1"/>
          </p:cNvSpPr>
          <p:nvPr>
            <p:ph type="title"/>
          </p:nvPr>
        </p:nvSpPr>
        <p:spPr>
          <a:xfrm>
            <a:off x="0" y="365125"/>
            <a:ext cx="12192000" cy="1325563"/>
          </a:xfrm>
        </p:spPr>
        <p:txBody>
          <a:bodyPr>
            <a:normAutofit/>
          </a:bodyPr>
          <a:lstStyle/>
          <a:p>
            <a:pPr algn="ctr"/>
            <a:r>
              <a:rPr lang="en-US" sz="3600" dirty="0"/>
              <a:t> 4. Community and PRI (Panchayati Raj) Involvement</a:t>
            </a:r>
            <a:endParaRPr lang="en-IN" sz="3600" dirty="0"/>
          </a:p>
        </p:txBody>
      </p:sp>
      <p:sp>
        <p:nvSpPr>
          <p:cNvPr id="3" name="Content Placeholder 2">
            <a:extLst>
              <a:ext uri="{FF2B5EF4-FFF2-40B4-BE49-F238E27FC236}">
                <a16:creationId xmlns:a16="http://schemas.microsoft.com/office/drawing/2014/main" id="{1C7B3D15-453A-59B8-E444-44B200F9556A}"/>
              </a:ext>
            </a:extLst>
          </p:cNvPr>
          <p:cNvSpPr>
            <a:spLocks noGrp="1"/>
          </p:cNvSpPr>
          <p:nvPr>
            <p:ph idx="1"/>
          </p:nvPr>
        </p:nvSpPr>
        <p:spPr>
          <a:xfrm>
            <a:off x="0" y="1825624"/>
            <a:ext cx="12192000" cy="5032375"/>
          </a:xfrm>
        </p:spPr>
        <p:txBody>
          <a:bodyPr>
            <a:normAutofit/>
          </a:bodyPr>
          <a:lstStyle/>
          <a:p>
            <a:r>
              <a:rPr lang="en-IN" sz="2000" dirty="0"/>
              <a:t>VWSC/GPWSC to conduct weekly monitoring of water supply schedule and quality . Establish grievance redressal systems via toll-free numbers or apps . </a:t>
            </a:r>
          </a:p>
          <a:p>
            <a:pPr marL="0" indent="0">
              <a:buNone/>
            </a:pPr>
            <a:r>
              <a:rPr lang="en-IN" sz="2000" dirty="0"/>
              <a:t>    Promote water user charges collection for O&amp;M sustainability .</a:t>
            </a:r>
          </a:p>
          <a:p>
            <a:r>
              <a:rPr lang="en-IN" sz="2000" dirty="0"/>
              <a:t>Conduct IEC (Information, Education, Communication) activities to promote water conservation and hygiene.</a:t>
            </a:r>
          </a:p>
        </p:txBody>
      </p:sp>
      <p:pic>
        <p:nvPicPr>
          <p:cNvPr id="5" name="Picture 4" descr="Awareness about water conservation &amp; Hygiene programme in primary school.&#10;GP- Gajpatipur&#10;Block- Tejwapur">
            <a:extLst>
              <a:ext uri="{FF2B5EF4-FFF2-40B4-BE49-F238E27FC236}">
                <a16:creationId xmlns:a16="http://schemas.microsoft.com/office/drawing/2014/main" id="{F8C39017-0E7D-01BA-7761-B4378DD11A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360" y="3881120"/>
            <a:ext cx="2692400" cy="2092960"/>
          </a:xfrm>
          <a:prstGeom prst="rect">
            <a:avLst/>
          </a:prstGeom>
        </p:spPr>
      </p:pic>
      <p:pic>
        <p:nvPicPr>
          <p:cNvPr id="7" name="Picture 6" descr="Awareness about water conservation &amp; Hygiene programme.&#10;GP- Gondaura&#10;Block- Risia">
            <a:extLst>
              <a:ext uri="{FF2B5EF4-FFF2-40B4-BE49-F238E27FC236}">
                <a16:creationId xmlns:a16="http://schemas.microsoft.com/office/drawing/2014/main" id="{6E5956DB-A308-DEC1-DFB3-7B5202E8E7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120" y="3881120"/>
            <a:ext cx="2834640" cy="2092960"/>
          </a:xfrm>
          <a:prstGeom prst="rect">
            <a:avLst/>
          </a:prstGeom>
        </p:spPr>
      </p:pic>
      <p:pic>
        <p:nvPicPr>
          <p:cNvPr id="9" name="Picture 8" descr="Awareness about water conservation &amp; Hygiene programme.&#10;GP- Gondaura&#10;Block- Risia">
            <a:extLst>
              <a:ext uri="{FF2B5EF4-FFF2-40B4-BE49-F238E27FC236}">
                <a16:creationId xmlns:a16="http://schemas.microsoft.com/office/drawing/2014/main" id="{97422EF3-AEC0-2091-36D7-1988005D12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3700" y="3911600"/>
            <a:ext cx="3068320" cy="2092960"/>
          </a:xfrm>
          <a:prstGeom prst="rect">
            <a:avLst/>
          </a:prstGeom>
        </p:spPr>
      </p:pic>
    </p:spTree>
    <p:extLst>
      <p:ext uri="{BB962C8B-B14F-4D97-AF65-F5344CB8AC3E}">
        <p14:creationId xmlns:p14="http://schemas.microsoft.com/office/powerpoint/2010/main" val="28982751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B138E-BAA9-4D3C-E3D2-2BDA341C4164}"/>
              </a:ext>
            </a:extLst>
          </p:cNvPr>
          <p:cNvSpPr>
            <a:spLocks noGrp="1"/>
          </p:cNvSpPr>
          <p:nvPr>
            <p:ph type="title"/>
          </p:nvPr>
        </p:nvSpPr>
        <p:spPr>
          <a:xfrm>
            <a:off x="0" y="365125"/>
            <a:ext cx="12192000" cy="1325563"/>
          </a:xfrm>
        </p:spPr>
        <p:txBody>
          <a:bodyPr>
            <a:normAutofit/>
          </a:bodyPr>
          <a:lstStyle/>
          <a:p>
            <a:pPr algn="ctr"/>
            <a:r>
              <a:rPr lang="en-US" sz="3600" dirty="0"/>
              <a:t> 5. Documentation and Reporting</a:t>
            </a:r>
            <a:endParaRPr lang="en-IN" sz="3600" dirty="0"/>
          </a:p>
        </p:txBody>
      </p:sp>
      <p:sp>
        <p:nvSpPr>
          <p:cNvPr id="3" name="Content Placeholder 2">
            <a:extLst>
              <a:ext uri="{FF2B5EF4-FFF2-40B4-BE49-F238E27FC236}">
                <a16:creationId xmlns:a16="http://schemas.microsoft.com/office/drawing/2014/main" id="{D1272CBB-DB72-3B1F-0019-0C4B3A1C0E20}"/>
              </a:ext>
            </a:extLst>
          </p:cNvPr>
          <p:cNvSpPr>
            <a:spLocks noGrp="1"/>
          </p:cNvSpPr>
          <p:nvPr>
            <p:ph idx="1"/>
          </p:nvPr>
        </p:nvSpPr>
        <p:spPr>
          <a:xfrm>
            <a:off x="0" y="1690688"/>
            <a:ext cx="12191999" cy="5167312"/>
          </a:xfrm>
        </p:spPr>
        <p:txBody>
          <a:bodyPr>
            <a:normAutofit/>
          </a:bodyPr>
          <a:lstStyle/>
          <a:p>
            <a:r>
              <a:rPr lang="en-IN" sz="2000" b="1" dirty="0"/>
              <a:t>Monthly report to DWSM with </a:t>
            </a:r>
            <a:r>
              <a:rPr lang="en-IN" sz="2000" dirty="0"/>
              <a:t>: </a:t>
            </a:r>
          </a:p>
          <a:p>
            <a:pPr marL="0" indent="0">
              <a:buNone/>
            </a:pPr>
            <a:r>
              <a:rPr lang="en-IN" sz="2000" dirty="0"/>
              <a:t>   Functionality status (% of PWS schemes functional)</a:t>
            </a:r>
          </a:p>
          <a:p>
            <a:pPr marL="0" indent="0">
              <a:buNone/>
            </a:pPr>
            <a:r>
              <a:rPr lang="en-IN" sz="2000" dirty="0"/>
              <a:t>   Water quality test results summary</a:t>
            </a:r>
          </a:p>
          <a:p>
            <a:pPr marL="0" indent="0">
              <a:buNone/>
            </a:pPr>
            <a:r>
              <a:rPr lang="en-IN" sz="2000" dirty="0"/>
              <a:t>   Breakdown/repair logs</a:t>
            </a:r>
          </a:p>
          <a:p>
            <a:pPr marL="0" indent="0">
              <a:buNone/>
            </a:pPr>
            <a:r>
              <a:rPr lang="en-IN" sz="2000" dirty="0"/>
              <a:t>   Financial progress on O&amp;M fund utilization</a:t>
            </a:r>
          </a:p>
          <a:p>
            <a:pPr marL="0" indent="0">
              <a:buNone/>
            </a:pPr>
            <a:r>
              <a:rPr lang="en-IN" sz="2000" dirty="0"/>
              <a:t> </a:t>
            </a:r>
            <a:r>
              <a:rPr lang="en-IN" sz="2000" b="1" dirty="0"/>
              <a:t>.</a:t>
            </a:r>
            <a:r>
              <a:rPr lang="en-IN" sz="2000" dirty="0"/>
              <a:t> </a:t>
            </a:r>
            <a:r>
              <a:rPr lang="en-IN" sz="2000" b="1" dirty="0"/>
              <a:t>Annual Functionality Assessment (AFA) as per JJM guidelines</a:t>
            </a:r>
            <a:r>
              <a:rPr lang="en-IN" sz="2000" dirty="0"/>
              <a:t>:- Coverage</a:t>
            </a:r>
          </a:p>
          <a:p>
            <a:pPr marL="0" indent="0">
              <a:buNone/>
            </a:pPr>
            <a:r>
              <a:rPr lang="en-IN" sz="2000" dirty="0"/>
              <a:t>    Quantity</a:t>
            </a:r>
          </a:p>
          <a:p>
            <a:pPr marL="0" indent="0">
              <a:buNone/>
            </a:pPr>
            <a:r>
              <a:rPr lang="en-IN" sz="2000" dirty="0"/>
              <a:t>    Quality</a:t>
            </a:r>
          </a:p>
          <a:p>
            <a:pPr marL="0" indent="0">
              <a:buNone/>
            </a:pPr>
            <a:r>
              <a:rPr lang="en-IN" sz="2000" dirty="0"/>
              <a:t>    Reliability</a:t>
            </a:r>
          </a:p>
          <a:p>
            <a:pPr marL="0" indent="0">
              <a:buNone/>
            </a:pPr>
            <a:r>
              <a:rPr lang="en-IN" sz="2000" dirty="0"/>
              <a:t>    Sustainability</a:t>
            </a:r>
          </a:p>
        </p:txBody>
      </p:sp>
    </p:spTree>
    <p:extLst>
      <p:ext uri="{BB962C8B-B14F-4D97-AF65-F5344CB8AC3E}">
        <p14:creationId xmlns:p14="http://schemas.microsoft.com/office/powerpoint/2010/main" val="1932015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89F64-1EEA-9B9C-D056-3C2B25F7855C}"/>
              </a:ext>
            </a:extLst>
          </p:cNvPr>
          <p:cNvSpPr>
            <a:spLocks noGrp="1"/>
          </p:cNvSpPr>
          <p:nvPr>
            <p:ph type="title"/>
          </p:nvPr>
        </p:nvSpPr>
        <p:spPr>
          <a:xfrm>
            <a:off x="0" y="365125"/>
            <a:ext cx="12192000" cy="1325563"/>
          </a:xfrm>
        </p:spPr>
        <p:txBody>
          <a:bodyPr>
            <a:normAutofit/>
          </a:bodyPr>
          <a:lstStyle/>
          <a:p>
            <a:pPr algn="ctr"/>
            <a:r>
              <a:rPr lang="en-IN" sz="4000" dirty="0"/>
              <a:t> </a:t>
            </a:r>
            <a:r>
              <a:rPr lang="en-IN" sz="3600" dirty="0"/>
              <a:t>6. Capacity Building</a:t>
            </a:r>
          </a:p>
        </p:txBody>
      </p:sp>
      <p:sp>
        <p:nvSpPr>
          <p:cNvPr id="3" name="Content Placeholder 2">
            <a:extLst>
              <a:ext uri="{FF2B5EF4-FFF2-40B4-BE49-F238E27FC236}">
                <a16:creationId xmlns:a16="http://schemas.microsoft.com/office/drawing/2014/main" id="{50B660C8-B1D5-5DB9-3B9C-F58178F9E728}"/>
              </a:ext>
            </a:extLst>
          </p:cNvPr>
          <p:cNvSpPr>
            <a:spLocks noGrp="1"/>
          </p:cNvSpPr>
          <p:nvPr>
            <p:ph idx="1"/>
          </p:nvPr>
        </p:nvSpPr>
        <p:spPr>
          <a:xfrm>
            <a:off x="0" y="1825625"/>
            <a:ext cx="12192000" cy="4351338"/>
          </a:xfrm>
        </p:spPr>
        <p:txBody>
          <a:bodyPr>
            <a:normAutofit/>
          </a:bodyPr>
          <a:lstStyle/>
          <a:p>
            <a:r>
              <a:rPr lang="en-US" sz="2000" dirty="0"/>
              <a:t>Periodic training for VWSC, operators, and lab technicians . Exposure visits to districts with model water supply systems . Encourage digital literacy for field-level data entry and dashboard monitoring</a:t>
            </a:r>
            <a:r>
              <a:rPr lang="en-US" sz="2400" dirty="0"/>
              <a:t>.</a:t>
            </a:r>
            <a:endParaRPr lang="en-IN" sz="2400" dirty="0"/>
          </a:p>
        </p:txBody>
      </p:sp>
    </p:spTree>
    <p:extLst>
      <p:ext uri="{BB962C8B-B14F-4D97-AF65-F5344CB8AC3E}">
        <p14:creationId xmlns:p14="http://schemas.microsoft.com/office/powerpoint/2010/main" val="3145796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C5EED-C869-2C9F-6297-0F2540765707}"/>
              </a:ext>
            </a:extLst>
          </p:cNvPr>
          <p:cNvSpPr>
            <a:spLocks noGrp="1"/>
          </p:cNvSpPr>
          <p:nvPr>
            <p:ph type="title"/>
          </p:nvPr>
        </p:nvSpPr>
        <p:spPr>
          <a:xfrm>
            <a:off x="0" y="0"/>
            <a:ext cx="12192000" cy="1681316"/>
          </a:xfrm>
        </p:spPr>
        <p:txBody>
          <a:bodyPr>
            <a:normAutofit/>
          </a:bodyPr>
          <a:lstStyle/>
          <a:p>
            <a:pPr algn="ctr"/>
            <a:r>
              <a:rPr lang="en-IN" sz="3600" b="1" dirty="0"/>
              <a:t>1 - DWSM monitoring and implementation </a:t>
            </a:r>
            <a:r>
              <a:rPr lang="en-IN" sz="2800" dirty="0"/>
              <a:t>of JJM schemes and ensuring quality and timely completion</a:t>
            </a:r>
            <a:r>
              <a:rPr lang="en-IN" sz="3600" dirty="0"/>
              <a:t>.</a:t>
            </a:r>
          </a:p>
        </p:txBody>
      </p:sp>
      <p:sp>
        <p:nvSpPr>
          <p:cNvPr id="3" name="Content Placeholder 2">
            <a:extLst>
              <a:ext uri="{FF2B5EF4-FFF2-40B4-BE49-F238E27FC236}">
                <a16:creationId xmlns:a16="http://schemas.microsoft.com/office/drawing/2014/main" id="{414A6144-4C67-8A9D-F89D-4DCB72C21143}"/>
              </a:ext>
            </a:extLst>
          </p:cNvPr>
          <p:cNvSpPr>
            <a:spLocks noGrp="1"/>
          </p:cNvSpPr>
          <p:nvPr>
            <p:ph idx="1"/>
          </p:nvPr>
        </p:nvSpPr>
        <p:spPr>
          <a:xfrm>
            <a:off x="0" y="1818968"/>
            <a:ext cx="12192000" cy="5039031"/>
          </a:xfrm>
        </p:spPr>
        <p:txBody>
          <a:bodyPr>
            <a:normAutofit lnSpcReduction="10000"/>
          </a:bodyPr>
          <a:lstStyle/>
          <a:p>
            <a:pPr algn="just"/>
            <a:r>
              <a:rPr lang="en-US" sz="1800" dirty="0"/>
              <a:t>At the District level , District Water and Sanitation Mission (DWSM) is responsible for overall monitoring and implementation of JJM. The DWSM is to ensure the quality and timely completion of Jal Jeevan Mission (JJM) projects through a multi-pronged strategy that includes robust monitoring, community participation, and technical oversight. The DWSM is chaired by the District Collector and includes technical experts, making it the central body for project implementation and accountability at the district level.</a:t>
            </a:r>
          </a:p>
          <a:p>
            <a:r>
              <a:rPr lang="en-US" sz="1800" dirty="0"/>
              <a:t> </a:t>
            </a:r>
            <a:r>
              <a:rPr lang="en-US" sz="1800" b="1" dirty="0"/>
              <a:t>For quality assurance </a:t>
            </a:r>
            <a:r>
              <a:rPr lang="en-US" sz="1800" dirty="0"/>
              <a:t>–</a:t>
            </a:r>
          </a:p>
          <a:p>
            <a:pPr marL="0" indent="0">
              <a:buNone/>
            </a:pPr>
            <a:r>
              <a:rPr lang="en-US" sz="1800" dirty="0"/>
              <a:t>        </a:t>
            </a:r>
            <a:r>
              <a:rPr lang="en-IN" sz="1800" dirty="0"/>
              <a:t>                         1-  Third-party inspections</a:t>
            </a:r>
          </a:p>
          <a:p>
            <a:pPr marL="0" indent="0">
              <a:buNone/>
            </a:pPr>
            <a:r>
              <a:rPr lang="en-IN" sz="1800" dirty="0"/>
              <a:t>                                 2-  Asset geo-tagging</a:t>
            </a:r>
          </a:p>
          <a:p>
            <a:pPr marL="0" indent="0">
              <a:buNone/>
            </a:pPr>
            <a:r>
              <a:rPr lang="en-IN" sz="1800" dirty="0"/>
              <a:t>                                 3-  Regular water quality monitoring (A-Lab testing  B-Field testing)</a:t>
            </a:r>
          </a:p>
          <a:p>
            <a:r>
              <a:rPr lang="en-IN" sz="1800" b="1" dirty="0"/>
              <a:t>Project Monitoring</a:t>
            </a:r>
            <a:r>
              <a:rPr lang="en-IN" sz="1800" dirty="0"/>
              <a:t>–</a:t>
            </a:r>
          </a:p>
          <a:p>
            <a:pPr marL="0" indent="0">
              <a:buNone/>
            </a:pPr>
            <a:r>
              <a:rPr lang="en-IN" sz="1800" dirty="0"/>
              <a:t>                                  1-  Project management support  </a:t>
            </a:r>
          </a:p>
          <a:p>
            <a:pPr marL="0" indent="0">
              <a:buNone/>
            </a:pPr>
            <a:r>
              <a:rPr lang="en-IN" sz="1800" dirty="0"/>
              <a:t>                                  2-  Digital monitoring dashboards</a:t>
            </a:r>
          </a:p>
          <a:p>
            <a:pPr marL="0" indent="0">
              <a:buNone/>
            </a:pPr>
            <a:r>
              <a:rPr lang="en-IN" sz="1800" dirty="0"/>
              <a:t>                                  3-  Regular review meetings </a:t>
            </a:r>
          </a:p>
          <a:p>
            <a:pPr marL="0" indent="0">
              <a:buNone/>
            </a:pPr>
            <a:r>
              <a:rPr lang="en-IN" sz="1800" dirty="0"/>
              <a:t>                                  4 - Inter-departmental convergence</a:t>
            </a:r>
          </a:p>
          <a:p>
            <a:pPr marL="0" indent="0">
              <a:buNone/>
            </a:pPr>
            <a:r>
              <a:rPr lang="en-IN" sz="1800" dirty="0"/>
              <a:t>                                  </a:t>
            </a:r>
          </a:p>
          <a:p>
            <a:pPr marL="0" indent="0">
              <a:buNone/>
            </a:pPr>
            <a:endParaRPr lang="en-IN" sz="1800" dirty="0"/>
          </a:p>
          <a:p>
            <a:pPr marL="0" indent="0">
              <a:buNone/>
            </a:pPr>
            <a:endParaRPr lang="en-IN" sz="2000" dirty="0"/>
          </a:p>
        </p:txBody>
      </p:sp>
    </p:spTree>
    <p:extLst>
      <p:ext uri="{BB962C8B-B14F-4D97-AF65-F5344CB8AC3E}">
        <p14:creationId xmlns:p14="http://schemas.microsoft.com/office/powerpoint/2010/main" val="13071408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E728B-6277-0E96-07BB-1E3EB7D55B91}"/>
              </a:ext>
            </a:extLst>
          </p:cNvPr>
          <p:cNvSpPr>
            <a:spLocks noGrp="1"/>
          </p:cNvSpPr>
          <p:nvPr>
            <p:ph type="title"/>
          </p:nvPr>
        </p:nvSpPr>
        <p:spPr>
          <a:xfrm>
            <a:off x="0" y="0"/>
            <a:ext cx="12192000" cy="1366683"/>
          </a:xfrm>
        </p:spPr>
        <p:txBody>
          <a:bodyPr>
            <a:normAutofit/>
          </a:bodyPr>
          <a:lstStyle/>
          <a:p>
            <a:pPr algn="ctr"/>
            <a:r>
              <a:rPr lang="en-IN" sz="3600" b="1" dirty="0"/>
              <a:t>5 - DWSM source sustenance plans</a:t>
            </a:r>
            <a:r>
              <a:rPr lang="en-IN" sz="4000" dirty="0"/>
              <a:t>, </a:t>
            </a:r>
            <a:r>
              <a:rPr lang="en-IN" sz="2800" dirty="0"/>
              <a:t>strategy or its effective implementation may be shared</a:t>
            </a:r>
          </a:p>
        </p:txBody>
      </p:sp>
      <p:sp>
        <p:nvSpPr>
          <p:cNvPr id="3" name="Content Placeholder 2">
            <a:extLst>
              <a:ext uri="{FF2B5EF4-FFF2-40B4-BE49-F238E27FC236}">
                <a16:creationId xmlns:a16="http://schemas.microsoft.com/office/drawing/2014/main" id="{0A92ADB8-1615-D7E5-F67B-C62752D4E674}"/>
              </a:ext>
            </a:extLst>
          </p:cNvPr>
          <p:cNvSpPr>
            <a:spLocks noGrp="1"/>
          </p:cNvSpPr>
          <p:nvPr>
            <p:ph idx="1"/>
          </p:nvPr>
        </p:nvSpPr>
        <p:spPr>
          <a:xfrm>
            <a:off x="0" y="1366683"/>
            <a:ext cx="12192000" cy="5491317"/>
          </a:xfrm>
        </p:spPr>
        <p:txBody>
          <a:bodyPr>
            <a:normAutofit/>
          </a:bodyPr>
          <a:lstStyle/>
          <a:p>
            <a:r>
              <a:rPr lang="en-US" sz="2000" b="1" dirty="0"/>
              <a:t>DWSM source sustenance plans focus on both traditional and modern water conservation and replenishment methods. Key components include</a:t>
            </a:r>
            <a:r>
              <a:rPr lang="en-US" sz="2000" dirty="0"/>
              <a:t>:-</a:t>
            </a:r>
          </a:p>
          <a:p>
            <a:pPr marL="0" indent="0">
              <a:buNone/>
            </a:pPr>
            <a:r>
              <a:rPr lang="en-IN" sz="2000" dirty="0"/>
              <a:t>         Water conservation</a:t>
            </a:r>
          </a:p>
          <a:p>
            <a:pPr marL="0" indent="0">
              <a:buNone/>
            </a:pPr>
            <a:r>
              <a:rPr lang="en-IN" sz="2000" dirty="0"/>
              <a:t>         Rainwater harvesting</a:t>
            </a:r>
          </a:p>
          <a:p>
            <a:pPr marL="0" indent="0">
              <a:buNone/>
            </a:pPr>
            <a:r>
              <a:rPr lang="en-IN" sz="2000" dirty="0"/>
              <a:t>         Greywater management</a:t>
            </a:r>
          </a:p>
          <a:p>
            <a:pPr marL="0" indent="0">
              <a:buNone/>
            </a:pPr>
            <a:r>
              <a:rPr lang="en-IN" sz="2000" dirty="0"/>
              <a:t>         Groundwater management</a:t>
            </a:r>
          </a:p>
          <a:p>
            <a:pPr marL="0" indent="0">
              <a:buNone/>
            </a:pPr>
            <a:r>
              <a:rPr lang="en-US" sz="2000" dirty="0"/>
              <a:t>         Watershed management</a:t>
            </a:r>
          </a:p>
          <a:p>
            <a:pPr marL="0" indent="0">
              <a:buNone/>
            </a:pPr>
            <a:r>
              <a:rPr lang="en-US" sz="2000" dirty="0"/>
              <a:t>         Wellhead protection</a:t>
            </a:r>
          </a:p>
          <a:p>
            <a:pPr marL="0" indent="0">
              <a:buNone/>
            </a:pPr>
            <a:r>
              <a:rPr lang="en-US" sz="2000" b="1" dirty="0"/>
              <a:t>. Strategies for implementation </a:t>
            </a:r>
          </a:p>
          <a:p>
            <a:pPr marL="0" indent="0" algn="just">
              <a:buNone/>
            </a:pPr>
            <a:r>
              <a:rPr lang="en-IN" sz="2000" dirty="0"/>
              <a:t>       Community-based approach</a:t>
            </a:r>
          </a:p>
          <a:p>
            <a:pPr marL="0" indent="0" algn="just">
              <a:buNone/>
            </a:pPr>
            <a:r>
              <a:rPr lang="en-IN" sz="2000" dirty="0"/>
              <a:t>       Convergence of programs</a:t>
            </a:r>
          </a:p>
          <a:p>
            <a:pPr marL="0" indent="0" algn="just">
              <a:buNone/>
            </a:pPr>
            <a:r>
              <a:rPr lang="en-IN" sz="2000" dirty="0"/>
              <a:t>       Use of technology</a:t>
            </a:r>
          </a:p>
          <a:p>
            <a:pPr marL="0" indent="0" algn="just">
              <a:buNone/>
            </a:pPr>
            <a:r>
              <a:rPr lang="en-IN" sz="2000" dirty="0"/>
              <a:t>       Capacity building</a:t>
            </a:r>
          </a:p>
          <a:p>
            <a:pPr marL="0" indent="0" algn="just">
              <a:buNone/>
            </a:pPr>
            <a:r>
              <a:rPr lang="en-IN" sz="2000" dirty="0"/>
              <a:t>       IEC activities</a:t>
            </a:r>
          </a:p>
        </p:txBody>
      </p:sp>
      <p:pic>
        <p:nvPicPr>
          <p:cNvPr id="5" name="Picture 4" descr="ISA, IEC meeting with GP persons for source sustenance (water wastage) awareness programme.&#10;GP- Gujara&#10;Block- Visheshwarganj&#10;">
            <a:extLst>
              <a:ext uri="{FF2B5EF4-FFF2-40B4-BE49-F238E27FC236}">
                <a16:creationId xmlns:a16="http://schemas.microsoft.com/office/drawing/2014/main" id="{9BE0E06E-75A0-B2A2-8D57-9FFF888FBA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9760" y="4637877"/>
            <a:ext cx="2915920" cy="1706880"/>
          </a:xfrm>
          <a:prstGeom prst="rect">
            <a:avLst/>
          </a:prstGeom>
        </p:spPr>
      </p:pic>
      <p:pic>
        <p:nvPicPr>
          <p:cNvPr id="7" name="Picture 6" descr="ISA, IEC meeting with GP persons for source sustenance (water wastage) awareness programme.&#10;GP- Gujara&#10;Block- Visheshwarganj">
            <a:extLst>
              <a:ext uri="{FF2B5EF4-FFF2-40B4-BE49-F238E27FC236}">
                <a16:creationId xmlns:a16="http://schemas.microsoft.com/office/drawing/2014/main" id="{742A6EDC-880C-C8BC-6FD0-A347641297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3080" y="4637877"/>
            <a:ext cx="3068320" cy="1706880"/>
          </a:xfrm>
          <a:prstGeom prst="rect">
            <a:avLst/>
          </a:prstGeom>
        </p:spPr>
      </p:pic>
      <p:pic>
        <p:nvPicPr>
          <p:cNvPr id="9" name="Picture 8" descr="Construction of Recharge pit for underground water.&#10;GP- Ranipur Gobrahi&#10;Block- Visheshwarganj">
            <a:extLst>
              <a:ext uri="{FF2B5EF4-FFF2-40B4-BE49-F238E27FC236}">
                <a16:creationId xmlns:a16="http://schemas.microsoft.com/office/drawing/2014/main" id="{EEC074A4-D5E3-E33C-FA3E-D989A55EBC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3080" y="2131467"/>
            <a:ext cx="3068320" cy="2102794"/>
          </a:xfrm>
          <a:prstGeom prst="rect">
            <a:avLst/>
          </a:prstGeom>
        </p:spPr>
      </p:pic>
      <p:pic>
        <p:nvPicPr>
          <p:cNvPr id="11" name="Picture 10" descr="Water conservation poster with water drops&#10;&#10;AI-generated content may be incorrect.">
            <a:extLst>
              <a:ext uri="{FF2B5EF4-FFF2-40B4-BE49-F238E27FC236}">
                <a16:creationId xmlns:a16="http://schemas.microsoft.com/office/drawing/2014/main" id="{F384DCE2-1B94-6AB6-BA2D-BACB3A7D88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9760" y="2111146"/>
            <a:ext cx="2915920" cy="2102795"/>
          </a:xfrm>
          <a:prstGeom prst="rect">
            <a:avLst/>
          </a:prstGeom>
        </p:spPr>
      </p:pic>
    </p:spTree>
    <p:extLst>
      <p:ext uri="{BB962C8B-B14F-4D97-AF65-F5344CB8AC3E}">
        <p14:creationId xmlns:p14="http://schemas.microsoft.com/office/powerpoint/2010/main" val="22453586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1C046-F6F1-1703-6073-BC57C49D6CC7}"/>
              </a:ext>
            </a:extLst>
          </p:cNvPr>
          <p:cNvSpPr>
            <a:spLocks noGrp="1"/>
          </p:cNvSpPr>
          <p:nvPr>
            <p:ph type="title"/>
          </p:nvPr>
        </p:nvSpPr>
        <p:spPr>
          <a:xfrm>
            <a:off x="0" y="2"/>
            <a:ext cx="12192000" cy="865238"/>
          </a:xfrm>
        </p:spPr>
        <p:txBody>
          <a:bodyPr>
            <a:noAutofit/>
          </a:bodyPr>
          <a:lstStyle/>
          <a:p>
            <a:pPr algn="ctr"/>
            <a:r>
              <a:rPr lang="en-IN" sz="3200" dirty="0"/>
              <a:t>     </a:t>
            </a:r>
            <a:r>
              <a:rPr lang="en-IN" sz="3600" dirty="0"/>
              <a:t>DWSM source sustenance plans</a:t>
            </a:r>
          </a:p>
        </p:txBody>
      </p:sp>
      <p:sp>
        <p:nvSpPr>
          <p:cNvPr id="3" name="Content Placeholder 2">
            <a:extLst>
              <a:ext uri="{FF2B5EF4-FFF2-40B4-BE49-F238E27FC236}">
                <a16:creationId xmlns:a16="http://schemas.microsoft.com/office/drawing/2014/main" id="{08696B30-6DCE-3C9B-D348-D3D4D6E93418}"/>
              </a:ext>
            </a:extLst>
          </p:cNvPr>
          <p:cNvSpPr>
            <a:spLocks noGrp="1"/>
          </p:cNvSpPr>
          <p:nvPr>
            <p:ph idx="1"/>
          </p:nvPr>
        </p:nvSpPr>
        <p:spPr>
          <a:xfrm>
            <a:off x="0" y="776749"/>
            <a:ext cx="12191999" cy="6081250"/>
          </a:xfrm>
        </p:spPr>
        <p:txBody>
          <a:bodyPr>
            <a:noAutofit/>
          </a:bodyPr>
          <a:lstStyle/>
          <a:p>
            <a:r>
              <a:rPr lang="en-US" sz="2000" b="1" dirty="0"/>
              <a:t> Water conservation</a:t>
            </a:r>
            <a:r>
              <a:rPr lang="en-US" sz="2000" dirty="0"/>
              <a:t>: Preventing the wastage of water through community education and efficient usage methods .</a:t>
            </a:r>
          </a:p>
          <a:p>
            <a:r>
              <a:rPr lang="en-US" sz="2000" b="1" dirty="0"/>
              <a:t>Rainwater harvesting</a:t>
            </a:r>
            <a:r>
              <a:rPr lang="en-US" sz="2000" dirty="0"/>
              <a:t>: Constructing structures to collect and store rainwater, particularly from rooftops of   government buildings like offices, schools, and hospitals.</a:t>
            </a:r>
          </a:p>
          <a:p>
            <a:r>
              <a:rPr lang="en-US" sz="2000" b="1" dirty="0"/>
              <a:t>Greywater management</a:t>
            </a:r>
            <a:r>
              <a:rPr lang="en-US" sz="2000" dirty="0"/>
              <a:t>: Reusing treated domestic wastewater for non-potable purposes.</a:t>
            </a:r>
          </a:p>
          <a:p>
            <a:r>
              <a:rPr lang="en-US" sz="2000" b="1" dirty="0"/>
              <a:t>Groundwater management </a:t>
            </a:r>
            <a:r>
              <a:rPr lang="en-US" sz="2000" dirty="0"/>
              <a:t>: Implementing managed aquifer recharge techniques . Advising against pumping groundwater to fill farm ponds in water-stressed areas . Monthly monitoring of water levels in borewells .</a:t>
            </a:r>
          </a:p>
          <a:p>
            <a:r>
              <a:rPr lang="en-US" sz="2000" b="1" dirty="0"/>
              <a:t>Rejuvenation of water bodies </a:t>
            </a:r>
          </a:p>
          <a:p>
            <a:r>
              <a:rPr lang="en-US" sz="2000" b="1" dirty="0"/>
              <a:t>Desilting village ponds and tanks</a:t>
            </a:r>
          </a:p>
          <a:p>
            <a:r>
              <a:rPr lang="en-US" sz="2000" b="1" dirty="0"/>
              <a:t>Clearing encroachments and plant growth from inlet channels</a:t>
            </a:r>
          </a:p>
          <a:p>
            <a:r>
              <a:rPr lang="en-US" sz="2000" b="1" dirty="0"/>
              <a:t>Repairing regulatory assets</a:t>
            </a:r>
          </a:p>
          <a:p>
            <a:r>
              <a:rPr lang="en-US" sz="2000" b="1" dirty="0"/>
              <a:t>Watershed management</a:t>
            </a:r>
            <a:r>
              <a:rPr lang="en-US" sz="2000" dirty="0"/>
              <a:t>: Constructing water-harvesting structures , dykes, and barriers on a watershed basis, often in convergence with other government programs like MGNREGS and the Integrated Watershed Management </a:t>
            </a:r>
            <a:r>
              <a:rPr lang="en-US" sz="2000" dirty="0" err="1"/>
              <a:t>Programme</a:t>
            </a:r>
            <a:r>
              <a:rPr lang="en-US" sz="2000" dirty="0"/>
              <a:t> (IWMP).</a:t>
            </a:r>
          </a:p>
          <a:p>
            <a:r>
              <a:rPr lang="en-US" sz="2000" b="1" dirty="0"/>
              <a:t>Wellhead protection</a:t>
            </a:r>
            <a:r>
              <a:rPr lang="en-US" sz="2000" dirty="0"/>
              <a:t>: Establishing 50-meter protection zones around tubewells to prevent contamination from landfills, pollution, and direct infiltration of greywater.</a:t>
            </a:r>
            <a:endParaRPr lang="en-IN" sz="2000" dirty="0"/>
          </a:p>
          <a:p>
            <a:endParaRPr lang="en-US" sz="2000" b="1" dirty="0"/>
          </a:p>
          <a:p>
            <a:endParaRPr lang="en-US" sz="2000" b="1" dirty="0"/>
          </a:p>
          <a:p>
            <a:endParaRPr lang="en-US" sz="2000" b="1" dirty="0"/>
          </a:p>
          <a:p>
            <a:endParaRPr lang="en-US" sz="2000" dirty="0"/>
          </a:p>
          <a:p>
            <a:pPr marL="0" indent="0">
              <a:buNone/>
            </a:pPr>
            <a:br>
              <a:rPr lang="en-US" sz="2000" dirty="0"/>
            </a:br>
            <a:endParaRPr lang="en-US" sz="2000" b="1" dirty="0"/>
          </a:p>
        </p:txBody>
      </p:sp>
    </p:spTree>
    <p:extLst>
      <p:ext uri="{BB962C8B-B14F-4D97-AF65-F5344CB8AC3E}">
        <p14:creationId xmlns:p14="http://schemas.microsoft.com/office/powerpoint/2010/main" val="1430601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5F297-EEC9-053D-879E-00AE6F9AC83C}"/>
              </a:ext>
            </a:extLst>
          </p:cNvPr>
          <p:cNvSpPr>
            <a:spLocks noGrp="1"/>
          </p:cNvSpPr>
          <p:nvPr>
            <p:ph type="title"/>
          </p:nvPr>
        </p:nvSpPr>
        <p:spPr>
          <a:xfrm>
            <a:off x="0" y="1"/>
            <a:ext cx="12192000" cy="757083"/>
          </a:xfrm>
        </p:spPr>
        <p:txBody>
          <a:bodyPr>
            <a:normAutofit/>
          </a:bodyPr>
          <a:lstStyle/>
          <a:p>
            <a:pPr algn="ctr"/>
            <a:r>
              <a:rPr lang="en-IN" sz="3600" dirty="0"/>
              <a:t>Strategies for implementation</a:t>
            </a:r>
          </a:p>
        </p:txBody>
      </p:sp>
      <p:sp>
        <p:nvSpPr>
          <p:cNvPr id="3" name="Content Placeholder 2">
            <a:extLst>
              <a:ext uri="{FF2B5EF4-FFF2-40B4-BE49-F238E27FC236}">
                <a16:creationId xmlns:a16="http://schemas.microsoft.com/office/drawing/2014/main" id="{A039EE57-3483-7277-214C-874492884EDC}"/>
              </a:ext>
            </a:extLst>
          </p:cNvPr>
          <p:cNvSpPr>
            <a:spLocks noGrp="1"/>
          </p:cNvSpPr>
          <p:nvPr>
            <p:ph idx="1"/>
          </p:nvPr>
        </p:nvSpPr>
        <p:spPr>
          <a:xfrm>
            <a:off x="0" y="757084"/>
            <a:ext cx="12192000" cy="6100917"/>
          </a:xfrm>
        </p:spPr>
        <p:txBody>
          <a:bodyPr>
            <a:noAutofit/>
          </a:bodyPr>
          <a:lstStyle/>
          <a:p>
            <a:pPr marL="0" indent="0">
              <a:buNone/>
            </a:pPr>
            <a:r>
              <a:rPr lang="en-US" sz="2000" dirty="0"/>
              <a:t> DWSM use a multi-pronged strategy to ensure the effective implementation of source sustenance plans: </a:t>
            </a:r>
          </a:p>
          <a:p>
            <a:r>
              <a:rPr lang="en-US" sz="2000" b="1" dirty="0"/>
              <a:t>Community-based approach</a:t>
            </a:r>
            <a:r>
              <a:rPr lang="en-US" sz="2000" dirty="0"/>
              <a:t>: Plans are developed at the village level by the Village Water and Sanitation Committee (VWSC) or Paani Samiti and then consolidated at the district level by the DWSM. This promotes a "Jan </a:t>
            </a:r>
            <a:r>
              <a:rPr lang="en-US" sz="2000" dirty="0" err="1"/>
              <a:t>Aandolan</a:t>
            </a:r>
            <a:r>
              <a:rPr lang="en-US" sz="2000" dirty="0"/>
              <a:t> " (people's movement) for water conservation.</a:t>
            </a:r>
          </a:p>
          <a:p>
            <a:r>
              <a:rPr lang="en-US" sz="2000" b="1" dirty="0"/>
              <a:t>Convergence of programs</a:t>
            </a:r>
            <a:r>
              <a:rPr lang="en-US" sz="2000" dirty="0"/>
              <a:t>: DWSMs ensure the convergence of funding and activities with other government departments and schemes, such as MGNREGS, IWMP(Integrated watershed management </a:t>
            </a:r>
            <a:r>
              <a:rPr lang="en-US" sz="2000" dirty="0" err="1"/>
              <a:t>programme</a:t>
            </a:r>
            <a:r>
              <a:rPr lang="en-US" sz="2000" dirty="0"/>
              <a:t> ), and schemes under the Ministries of Agriculture and Water Resources .</a:t>
            </a:r>
          </a:p>
          <a:p>
            <a:r>
              <a:rPr lang="en-US" sz="2000" b="1" dirty="0"/>
              <a:t>Use of technology</a:t>
            </a:r>
            <a:r>
              <a:rPr lang="en-US" sz="2000" dirty="0"/>
              <a:t>: Advanced technology is used for planning and monitoring.</a:t>
            </a:r>
          </a:p>
          <a:p>
            <a:pPr marL="0" indent="0">
              <a:buNone/>
            </a:pPr>
            <a:r>
              <a:rPr lang="en-US" sz="2000" dirty="0"/>
              <a:t>               </a:t>
            </a:r>
            <a:r>
              <a:rPr lang="en-US" sz="2000" b="1" dirty="0"/>
              <a:t>Examples include </a:t>
            </a:r>
            <a:r>
              <a:rPr lang="en-US" sz="2000" dirty="0"/>
              <a:t>:- </a:t>
            </a:r>
          </a:p>
          <a:p>
            <a:pPr marL="0" indent="0">
              <a:buNone/>
            </a:pPr>
            <a:r>
              <a:rPr lang="en-US" sz="2000" dirty="0"/>
              <a:t>              1-Using Hydro-geomorphological (HGM) maps from the National Remote Sensing Centre (NRSC) to locate recharge structures.</a:t>
            </a:r>
          </a:p>
          <a:p>
            <a:pPr marL="0" indent="0">
              <a:buNone/>
            </a:pPr>
            <a:r>
              <a:rPr lang="en-US" sz="2000" dirty="0"/>
              <a:t>              2- Utilizing a DWSM dashboard for instant monitoring .</a:t>
            </a:r>
          </a:p>
          <a:p>
            <a:pPr marL="0" indent="0">
              <a:buNone/>
            </a:pPr>
            <a:r>
              <a:rPr lang="en-US" sz="2000" dirty="0"/>
              <a:t>              3-  Maintaining a digital inventory of JJM assets on a GIS platform.</a:t>
            </a:r>
          </a:p>
          <a:p>
            <a:r>
              <a:rPr lang="en-US" sz="2000" b="1" dirty="0"/>
              <a:t>Capacity building</a:t>
            </a:r>
            <a:r>
              <a:rPr lang="en-US" sz="2000" dirty="0"/>
              <a:t>: Training is provided to all stakeholders, including village communities and functionaries of Panchayati Raj Institutions (PRIs), to enable them to effectively manage their water resources.</a:t>
            </a:r>
          </a:p>
          <a:p>
            <a:r>
              <a:rPr lang="en-US" sz="2000" b="1" dirty="0"/>
              <a:t>IEC activities</a:t>
            </a:r>
            <a:r>
              <a:rPr lang="en-US" sz="2000" dirty="0"/>
              <a:t>: Extensive Information, Education, and Communication (IEC) campaigns are carried out to create awareness and promote behavioral change within communities.</a:t>
            </a:r>
            <a:endParaRPr lang="en-IN" sz="2000" dirty="0"/>
          </a:p>
          <a:p>
            <a:endParaRPr lang="en-US" sz="2000" dirty="0"/>
          </a:p>
          <a:p>
            <a:endParaRPr lang="en-US" sz="2000" dirty="0"/>
          </a:p>
          <a:p>
            <a:pPr marL="0" indent="0">
              <a:buNone/>
            </a:pPr>
            <a:r>
              <a:rPr lang="en-US" sz="2000" dirty="0"/>
              <a:t>        </a:t>
            </a:r>
          </a:p>
        </p:txBody>
      </p:sp>
    </p:spTree>
    <p:extLst>
      <p:ext uri="{BB962C8B-B14F-4D97-AF65-F5344CB8AC3E}">
        <p14:creationId xmlns:p14="http://schemas.microsoft.com/office/powerpoint/2010/main" val="3460925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87E27-7486-2C02-FB7A-76B9C53AD471}"/>
              </a:ext>
            </a:extLst>
          </p:cNvPr>
          <p:cNvSpPr>
            <a:spLocks noGrp="1"/>
          </p:cNvSpPr>
          <p:nvPr>
            <p:ph type="title"/>
          </p:nvPr>
        </p:nvSpPr>
        <p:spPr>
          <a:xfrm>
            <a:off x="0" y="1"/>
            <a:ext cx="12192000" cy="1297856"/>
          </a:xfrm>
        </p:spPr>
        <p:txBody>
          <a:bodyPr>
            <a:normAutofit/>
          </a:bodyPr>
          <a:lstStyle/>
          <a:p>
            <a:pPr algn="ctr"/>
            <a:r>
              <a:rPr lang="en-IN" sz="4000" b="1" dirty="0"/>
              <a:t>6 - DWSM initiatives in engaging  </a:t>
            </a:r>
            <a:r>
              <a:rPr lang="en-IN" sz="3100" dirty="0"/>
              <a:t>SHGs/PACS for user charge collection or water quality testing</a:t>
            </a:r>
          </a:p>
        </p:txBody>
      </p:sp>
      <p:sp>
        <p:nvSpPr>
          <p:cNvPr id="3" name="Content Placeholder 2">
            <a:extLst>
              <a:ext uri="{FF2B5EF4-FFF2-40B4-BE49-F238E27FC236}">
                <a16:creationId xmlns:a16="http://schemas.microsoft.com/office/drawing/2014/main" id="{6C7D6F6E-9B9F-3242-934E-5D16E77B3F6D}"/>
              </a:ext>
            </a:extLst>
          </p:cNvPr>
          <p:cNvSpPr>
            <a:spLocks noGrp="1"/>
          </p:cNvSpPr>
          <p:nvPr>
            <p:ph idx="1"/>
          </p:nvPr>
        </p:nvSpPr>
        <p:spPr>
          <a:xfrm>
            <a:off x="0" y="1111046"/>
            <a:ext cx="12192000" cy="5746954"/>
          </a:xfrm>
        </p:spPr>
        <p:txBody>
          <a:bodyPr>
            <a:normAutofit/>
          </a:bodyPr>
          <a:lstStyle/>
          <a:p>
            <a:r>
              <a:rPr lang="en-US" sz="1600" b="1" dirty="0"/>
              <a:t>For User-Charge Collection</a:t>
            </a:r>
          </a:p>
          <a:p>
            <a:r>
              <a:rPr lang="en-US" sz="1600" dirty="0"/>
              <a:t>SHGs/PACS can act as the local interface for collecting monthly/quarterly water user charges from households for piped supply schemes (or other community water supply systems).</a:t>
            </a:r>
          </a:p>
          <a:p>
            <a:r>
              <a:rPr lang="en-US" sz="1600" dirty="0"/>
              <a:t>Because of their existing membership , trust and local presence, SHGs are well placed to :       </a:t>
            </a:r>
          </a:p>
          <a:p>
            <a:pPr marL="0" indent="0">
              <a:buNone/>
            </a:pPr>
            <a:r>
              <a:rPr lang="en-US" sz="1600" dirty="0"/>
              <a:t>              1- Mobilize households to pay timely user charges</a:t>
            </a:r>
          </a:p>
          <a:p>
            <a:pPr marL="0" indent="0">
              <a:buNone/>
            </a:pPr>
            <a:r>
              <a:rPr lang="en-US" sz="1600" dirty="0"/>
              <a:t>              2- Maintain transparency in the funds collected (via bank accounts)</a:t>
            </a:r>
          </a:p>
          <a:p>
            <a:pPr marL="0" indent="0">
              <a:buNone/>
            </a:pPr>
            <a:r>
              <a:rPr lang="en-US" sz="1600" dirty="0"/>
              <a:t>              3- Link user-charge collection with O&amp;M funds for sustainability (as envisaged by JJM)</a:t>
            </a:r>
          </a:p>
          <a:p>
            <a:r>
              <a:rPr lang="en-US" sz="1600" dirty="0"/>
              <a:t> PACS, though primarily agrarian credit institutions, in some contexts may partner in </a:t>
            </a:r>
            <a:r>
              <a:rPr lang="en-US" sz="1600" dirty="0" err="1"/>
              <a:t>institutionalising</a:t>
            </a:r>
            <a:r>
              <a:rPr lang="en-US" sz="1600" dirty="0"/>
              <a:t> the  “accounting” side of funds (if communities agree) or support linkages with financial institutions . </a:t>
            </a:r>
          </a:p>
          <a:p>
            <a:r>
              <a:rPr lang="en-US" sz="1600" dirty="0"/>
              <a:t>The engagement of SHGs for user-charges improves financial sustainability of systems (less dependence on subsidies) and enhances ownership of the women/community in the water system.</a:t>
            </a:r>
          </a:p>
          <a:p>
            <a:r>
              <a:rPr lang="en-US" sz="1600" b="1" dirty="0"/>
              <a:t> For Water Quality Testing</a:t>
            </a:r>
          </a:p>
          <a:p>
            <a:r>
              <a:rPr lang="en-US" sz="1600" dirty="0"/>
              <a:t>SHGs can be trained (or act through a trained member) in basic use of Field Test Kits (FTKs) for community‐level water quality monitoring (e.g., for taste, turbidity, residual chlorine) and act as “first-line” testers. The guidelines mention identifying persons in village for testing via FTKs. </a:t>
            </a:r>
          </a:p>
          <a:p>
            <a:r>
              <a:rPr lang="en-US" sz="1600" dirty="0"/>
              <a:t>SHGs may manage or coordinate the scheduling of water sample collection, documentation of results, dissemination of results (to households) and flagging issues to VWSC / Gram Panchayat / DWSM .</a:t>
            </a:r>
          </a:p>
          <a:p>
            <a:r>
              <a:rPr lang="en-US" sz="1600" dirty="0"/>
              <a:t>Establishing a linkage between community testers and district labs (for advanced testing) can improve monitoring and responsiveness</a:t>
            </a:r>
            <a:endParaRPr lang="en-IN" sz="1600" dirty="0"/>
          </a:p>
          <a:p>
            <a:pPr marL="0" indent="0">
              <a:buNone/>
            </a:pPr>
            <a:endParaRPr lang="en-IN" sz="2000" dirty="0"/>
          </a:p>
        </p:txBody>
      </p:sp>
    </p:spTree>
    <p:extLst>
      <p:ext uri="{BB962C8B-B14F-4D97-AF65-F5344CB8AC3E}">
        <p14:creationId xmlns:p14="http://schemas.microsoft.com/office/powerpoint/2010/main" val="334280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0A37D-4ED8-0012-7EDD-8F37EB9F25AB}"/>
              </a:ext>
            </a:extLst>
          </p:cNvPr>
          <p:cNvSpPr>
            <a:spLocks noGrp="1"/>
          </p:cNvSpPr>
          <p:nvPr>
            <p:ph type="title"/>
          </p:nvPr>
        </p:nvSpPr>
        <p:spPr>
          <a:xfrm>
            <a:off x="0" y="1"/>
            <a:ext cx="12192000" cy="1533831"/>
          </a:xfrm>
        </p:spPr>
        <p:txBody>
          <a:bodyPr>
            <a:normAutofit/>
          </a:bodyPr>
          <a:lstStyle/>
          <a:p>
            <a:pPr algn="ctr"/>
            <a:r>
              <a:rPr lang="en-IN" sz="3600" dirty="0"/>
              <a:t>7 - DWSM may present any initiative which can be replicable for building effective water quality surveillance</a:t>
            </a:r>
          </a:p>
        </p:txBody>
      </p:sp>
      <p:sp>
        <p:nvSpPr>
          <p:cNvPr id="3" name="Content Placeholder 2">
            <a:extLst>
              <a:ext uri="{FF2B5EF4-FFF2-40B4-BE49-F238E27FC236}">
                <a16:creationId xmlns:a16="http://schemas.microsoft.com/office/drawing/2014/main" id="{8A7F793A-9EA0-2702-B831-7E3DEB02F30C}"/>
              </a:ext>
            </a:extLst>
          </p:cNvPr>
          <p:cNvSpPr>
            <a:spLocks noGrp="1"/>
          </p:cNvSpPr>
          <p:nvPr>
            <p:ph idx="1"/>
          </p:nvPr>
        </p:nvSpPr>
        <p:spPr>
          <a:xfrm>
            <a:off x="0" y="1740311"/>
            <a:ext cx="12192000" cy="5117688"/>
          </a:xfrm>
        </p:spPr>
        <p:txBody>
          <a:bodyPr>
            <a:normAutofit/>
          </a:bodyPr>
          <a:lstStyle/>
          <a:p>
            <a:r>
              <a:rPr lang="en-US" sz="2000" dirty="0"/>
              <a:t>Key Components of Effective Water Quality Surveillance</a:t>
            </a:r>
          </a:p>
          <a:p>
            <a:pPr marL="0" indent="0">
              <a:buNone/>
            </a:pPr>
            <a:r>
              <a:rPr lang="en-US" sz="2000" dirty="0"/>
              <a:t>    A. Institutional Framework</a:t>
            </a:r>
          </a:p>
          <a:p>
            <a:pPr marL="0" indent="0">
              <a:buNone/>
            </a:pPr>
            <a:r>
              <a:rPr lang="en-IN" sz="2000" dirty="0"/>
              <a:t>    B. Water Quality Monitoring</a:t>
            </a:r>
          </a:p>
          <a:p>
            <a:pPr marL="0" indent="0">
              <a:buNone/>
            </a:pPr>
            <a:r>
              <a:rPr lang="en-US" sz="2000" dirty="0"/>
              <a:t>    C. Data Management and Analysis</a:t>
            </a:r>
          </a:p>
          <a:p>
            <a:pPr marL="0" indent="0">
              <a:buNone/>
            </a:pPr>
            <a:r>
              <a:rPr lang="en-US" sz="2000" dirty="0"/>
              <a:t>    D. Response and Control Measures</a:t>
            </a:r>
          </a:p>
          <a:p>
            <a:pPr marL="0" indent="0">
              <a:buNone/>
            </a:pPr>
            <a:r>
              <a:rPr lang="en-IN" sz="2000" dirty="0"/>
              <a:t>    E. Community Involvement</a:t>
            </a:r>
          </a:p>
        </p:txBody>
      </p:sp>
      <p:pic>
        <p:nvPicPr>
          <p:cNvPr id="5" name="Picture 4" descr="Water testing by FTK women&#10;GP- Sarkhana&#10;Block- Huzoorpur">
            <a:extLst>
              <a:ext uri="{FF2B5EF4-FFF2-40B4-BE49-F238E27FC236}">
                <a16:creationId xmlns:a16="http://schemas.microsoft.com/office/drawing/2014/main" id="{16BEEA20-9C11-DDEF-946B-71A3B456DF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931" y="4443198"/>
            <a:ext cx="3465989" cy="1784882"/>
          </a:xfrm>
          <a:prstGeom prst="rect">
            <a:avLst/>
          </a:prstGeom>
        </p:spPr>
      </p:pic>
      <p:pic>
        <p:nvPicPr>
          <p:cNvPr id="7" name="Picture 6" descr="Water testing by FTK women">
            <a:extLst>
              <a:ext uri="{FF2B5EF4-FFF2-40B4-BE49-F238E27FC236}">
                <a16:creationId xmlns:a16="http://schemas.microsoft.com/office/drawing/2014/main" id="{FAD2AC0D-2735-2F28-09BF-AED1418130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4240" y="4443198"/>
            <a:ext cx="2997200" cy="1784882"/>
          </a:xfrm>
          <a:prstGeom prst="rect">
            <a:avLst/>
          </a:prstGeom>
        </p:spPr>
      </p:pic>
      <p:pic>
        <p:nvPicPr>
          <p:cNvPr id="9" name="Picture 8" descr="A- Water Tank cleaning (Institutional Framework)&#10;GP-Ashoka Deeha&#10;Block- Chittaura">
            <a:extLst>
              <a:ext uri="{FF2B5EF4-FFF2-40B4-BE49-F238E27FC236}">
                <a16:creationId xmlns:a16="http://schemas.microsoft.com/office/drawing/2014/main" id="{A28AC0E5-7375-7A99-E4E8-B93719C2C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4241" y="2199314"/>
            <a:ext cx="2997200" cy="1784882"/>
          </a:xfrm>
          <a:prstGeom prst="rect">
            <a:avLst/>
          </a:prstGeom>
        </p:spPr>
      </p:pic>
      <p:pic>
        <p:nvPicPr>
          <p:cNvPr id="13" name="Picture 12" descr="Awareness about safe water handling and reporting of water issues.&#10;GP- Malawa&#10;Block  Payagpur&#10;">
            <a:extLst>
              <a:ext uri="{FF2B5EF4-FFF2-40B4-BE49-F238E27FC236}">
                <a16:creationId xmlns:a16="http://schemas.microsoft.com/office/drawing/2014/main" id="{7D504FB2-4E35-D254-E317-8C56A5238C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25840" y="4443198"/>
            <a:ext cx="2997200" cy="1784882"/>
          </a:xfrm>
          <a:prstGeom prst="rect">
            <a:avLst/>
          </a:prstGeom>
        </p:spPr>
      </p:pic>
      <p:pic>
        <p:nvPicPr>
          <p:cNvPr id="15" name="Picture 14" descr="Awareness about safe water handling and reporting of water issues.&#10;GP- Sahasrava&#10;Block  Payagpur">
            <a:extLst>
              <a:ext uri="{FF2B5EF4-FFF2-40B4-BE49-F238E27FC236}">
                <a16:creationId xmlns:a16="http://schemas.microsoft.com/office/drawing/2014/main" id="{36905F5D-488C-F273-036A-CAD4E4E078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25840" y="2199314"/>
            <a:ext cx="2997200" cy="1784882"/>
          </a:xfrm>
          <a:prstGeom prst="rect">
            <a:avLst/>
          </a:prstGeom>
        </p:spPr>
      </p:pic>
    </p:spTree>
    <p:extLst>
      <p:ext uri="{BB962C8B-B14F-4D97-AF65-F5344CB8AC3E}">
        <p14:creationId xmlns:p14="http://schemas.microsoft.com/office/powerpoint/2010/main" val="20727557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CC255-1991-59C5-D16C-1E458871B97B}"/>
              </a:ext>
            </a:extLst>
          </p:cNvPr>
          <p:cNvSpPr>
            <a:spLocks noGrp="1"/>
          </p:cNvSpPr>
          <p:nvPr>
            <p:ph type="title"/>
          </p:nvPr>
        </p:nvSpPr>
        <p:spPr>
          <a:xfrm>
            <a:off x="0" y="1"/>
            <a:ext cx="12192000" cy="863600"/>
          </a:xfrm>
        </p:spPr>
        <p:txBody>
          <a:bodyPr>
            <a:normAutofit/>
          </a:bodyPr>
          <a:lstStyle/>
          <a:p>
            <a:pPr algn="ctr"/>
            <a:r>
              <a:rPr lang="en-US" sz="3600" dirty="0"/>
              <a:t>Key Components of Effective Water Quality Surveillance</a:t>
            </a:r>
            <a:endParaRPr lang="en-IN" sz="3600" dirty="0"/>
          </a:p>
        </p:txBody>
      </p:sp>
      <p:sp>
        <p:nvSpPr>
          <p:cNvPr id="3" name="Content Placeholder 2">
            <a:extLst>
              <a:ext uri="{FF2B5EF4-FFF2-40B4-BE49-F238E27FC236}">
                <a16:creationId xmlns:a16="http://schemas.microsoft.com/office/drawing/2014/main" id="{39905FE0-3150-A7B8-567E-BAFBDAB9A53E}"/>
              </a:ext>
            </a:extLst>
          </p:cNvPr>
          <p:cNvSpPr>
            <a:spLocks noGrp="1"/>
          </p:cNvSpPr>
          <p:nvPr>
            <p:ph idx="1"/>
          </p:nvPr>
        </p:nvSpPr>
        <p:spPr>
          <a:xfrm>
            <a:off x="0" y="863601"/>
            <a:ext cx="12192000" cy="5994398"/>
          </a:xfrm>
        </p:spPr>
        <p:txBody>
          <a:bodyPr>
            <a:normAutofit lnSpcReduction="10000"/>
          </a:bodyPr>
          <a:lstStyle/>
          <a:p>
            <a:r>
              <a:rPr lang="en-US" sz="1600" b="1" dirty="0"/>
              <a:t>A. Institutional Framework:- </a:t>
            </a:r>
            <a:r>
              <a:rPr lang="en-US" sz="1600" dirty="0"/>
              <a:t>Clear roles and responsibilities for health and water authorities . Collaboration between laboratories, water utilities, and environmental agencies . Legal backing for enforcement and data sharing.</a:t>
            </a:r>
          </a:p>
          <a:p>
            <a:r>
              <a:rPr lang="en-US" sz="1600" b="1" dirty="0"/>
              <a:t>B. Water Quality Monitoring:- </a:t>
            </a:r>
            <a:r>
              <a:rPr lang="en-US" sz="1600" dirty="0"/>
              <a:t> Sampling Design: Representative sites (sources, treatment points, distribution, and consumer taps).</a:t>
            </a:r>
          </a:p>
          <a:p>
            <a:pPr marL="0" indent="0">
              <a:buNone/>
            </a:pPr>
            <a:r>
              <a:rPr lang="en-US" sz="1600" dirty="0"/>
              <a:t>                 Frequency: Regular and risk-based (e.g., more frequent sampling in vulnerable areas).</a:t>
            </a:r>
          </a:p>
          <a:p>
            <a:pPr marL="0" indent="0">
              <a:buNone/>
            </a:pPr>
            <a:r>
              <a:rPr lang="en-US" sz="1600" dirty="0"/>
              <a:t>                 Parameters Monitored:-    </a:t>
            </a:r>
          </a:p>
          <a:p>
            <a:pPr marL="0" indent="0">
              <a:buNone/>
            </a:pPr>
            <a:r>
              <a:rPr lang="en-US" sz="1600" dirty="0"/>
              <a:t>                         1- Physical:- Temperature, turbidity, color, taste, odor.</a:t>
            </a:r>
          </a:p>
          <a:p>
            <a:pPr marL="0" indent="0">
              <a:buNone/>
            </a:pPr>
            <a:r>
              <a:rPr lang="en-US" sz="1600" dirty="0"/>
              <a:t>                         2- Chemical:- PH, nitrates, fluoride, heavy metals, chlorine residual.</a:t>
            </a:r>
          </a:p>
          <a:p>
            <a:pPr marL="0" indent="0">
              <a:buNone/>
            </a:pPr>
            <a:r>
              <a:rPr lang="en-US" sz="1600" dirty="0"/>
              <a:t>                         3- Microbiological:- E. coli, total coliforms, pathogens.</a:t>
            </a:r>
          </a:p>
          <a:p>
            <a:r>
              <a:rPr lang="en-US" sz="1600" b="1" dirty="0"/>
              <a:t>C. Data Management and Analysis:-</a:t>
            </a:r>
            <a:r>
              <a:rPr lang="en-US" sz="1600" dirty="0"/>
              <a:t> Use of digital tools and GIS for data collection and visualization .</a:t>
            </a:r>
          </a:p>
          <a:p>
            <a:pPr marL="0" indent="0">
              <a:buNone/>
            </a:pPr>
            <a:r>
              <a:rPr lang="en-US" sz="1600" dirty="0"/>
              <a:t>               Trend analysis to detect changes in quality over time .</a:t>
            </a:r>
          </a:p>
          <a:p>
            <a:pPr marL="0" indent="0">
              <a:buNone/>
            </a:pPr>
            <a:r>
              <a:rPr lang="en-US" sz="1600" dirty="0"/>
              <a:t>               Integration with public health surveillance to link water quality and disease outbreaks.</a:t>
            </a:r>
          </a:p>
          <a:p>
            <a:r>
              <a:rPr lang="en-US" sz="1600" b="1" dirty="0"/>
              <a:t>D. Response and Control Measures :-</a:t>
            </a:r>
            <a:r>
              <a:rPr lang="en-US" sz="1600" dirty="0"/>
              <a:t>Rapid corrective actions when contamination is detected (e.g., chlorination, issuing boil-water  advisories).</a:t>
            </a:r>
          </a:p>
          <a:p>
            <a:pPr marL="0" indent="0">
              <a:buNone/>
            </a:pPr>
            <a:r>
              <a:rPr lang="en-US" sz="1600" dirty="0"/>
              <a:t>               Investigation of contamination sources .</a:t>
            </a:r>
          </a:p>
          <a:p>
            <a:pPr marL="0" indent="0">
              <a:buNone/>
            </a:pPr>
            <a:r>
              <a:rPr lang="en-US" sz="1600" dirty="0"/>
              <a:t>               Long-term prevention strategies (e.g., watershed protection, infrastructure upgrades).</a:t>
            </a:r>
          </a:p>
          <a:p>
            <a:r>
              <a:rPr lang="en-US" sz="1600" dirty="0"/>
              <a:t> </a:t>
            </a:r>
            <a:r>
              <a:rPr lang="en-US" sz="1600" b="1" dirty="0"/>
              <a:t>E. Community Involvement :-  </a:t>
            </a:r>
            <a:r>
              <a:rPr lang="en-US" sz="1600" dirty="0"/>
              <a:t>Public education on safe water handling and reporting of water issues . Inclusion of community-based monitoring programs</a:t>
            </a:r>
            <a:r>
              <a:rPr lang="en-US" sz="1800" dirty="0"/>
              <a:t>.</a:t>
            </a:r>
            <a:endParaRPr lang="en-IN" sz="1800" dirty="0"/>
          </a:p>
          <a:p>
            <a:endParaRPr lang="en-US" sz="1600" dirty="0"/>
          </a:p>
          <a:p>
            <a:pPr marL="0" indent="0">
              <a:buNone/>
            </a:pPr>
            <a:r>
              <a:rPr lang="en-US" sz="1600" dirty="0"/>
              <a:t>     </a:t>
            </a:r>
          </a:p>
        </p:txBody>
      </p:sp>
    </p:spTree>
    <p:extLst>
      <p:ext uri="{BB962C8B-B14F-4D97-AF65-F5344CB8AC3E}">
        <p14:creationId xmlns:p14="http://schemas.microsoft.com/office/powerpoint/2010/main" val="3752163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A98A4-DC41-7CDE-8E35-3242B15280FA}"/>
              </a:ext>
            </a:extLst>
          </p:cNvPr>
          <p:cNvSpPr>
            <a:spLocks noGrp="1"/>
          </p:cNvSpPr>
          <p:nvPr>
            <p:ph type="title"/>
          </p:nvPr>
        </p:nvSpPr>
        <p:spPr>
          <a:xfrm>
            <a:off x="0" y="1"/>
            <a:ext cx="12192000" cy="1425676"/>
          </a:xfrm>
        </p:spPr>
        <p:txBody>
          <a:bodyPr>
            <a:normAutofit/>
          </a:bodyPr>
          <a:lstStyle/>
          <a:p>
            <a:pPr algn="ctr"/>
            <a:r>
              <a:rPr lang="en-IN" sz="3600" b="1" dirty="0"/>
              <a:t>8 - DWSM best practices </a:t>
            </a:r>
            <a:r>
              <a:rPr lang="en-IN" sz="2800" dirty="0"/>
              <a:t>in ensuring HGJ certification in timely manner</a:t>
            </a:r>
          </a:p>
        </p:txBody>
      </p:sp>
      <p:sp>
        <p:nvSpPr>
          <p:cNvPr id="3" name="Content Placeholder 2">
            <a:extLst>
              <a:ext uri="{FF2B5EF4-FFF2-40B4-BE49-F238E27FC236}">
                <a16:creationId xmlns:a16="http://schemas.microsoft.com/office/drawing/2014/main" id="{DC54AF4D-78FF-FED9-4CD3-99DFFBEA1373}"/>
              </a:ext>
            </a:extLst>
          </p:cNvPr>
          <p:cNvSpPr>
            <a:spLocks noGrp="1"/>
          </p:cNvSpPr>
          <p:nvPr>
            <p:ph idx="1"/>
          </p:nvPr>
        </p:nvSpPr>
        <p:spPr>
          <a:xfrm>
            <a:off x="0" y="1514168"/>
            <a:ext cx="12192000" cy="5343831"/>
          </a:xfrm>
        </p:spPr>
        <p:txBody>
          <a:bodyPr>
            <a:normAutofit/>
          </a:bodyPr>
          <a:lstStyle/>
          <a:p>
            <a:r>
              <a:rPr lang="en-US" sz="2000" b="1" dirty="0"/>
              <a:t>Preparation (Pre-construction</a:t>
            </a:r>
            <a:r>
              <a:rPr lang="en-US" sz="2000" dirty="0"/>
              <a:t>):Work with the Gram Panchayat to create a detailed Village Action Plan that is fully integrated into the District Action Plan .</a:t>
            </a:r>
          </a:p>
          <a:p>
            <a:r>
              <a:rPr lang="en-US" sz="2000" dirty="0"/>
              <a:t>Use digital tools and geo-tagging to plan and track the installation of physical assets.</a:t>
            </a:r>
          </a:p>
          <a:p>
            <a:r>
              <a:rPr lang="en-US" sz="2000" b="1" dirty="0"/>
              <a:t>Implementation</a:t>
            </a:r>
            <a:r>
              <a:rPr lang="en-US" sz="2000" dirty="0"/>
              <a:t>: Ensure all households and public institutions receive Functional Household Tap Connections (FHTC).</a:t>
            </a:r>
          </a:p>
          <a:p>
            <a:pPr marL="0" indent="0">
              <a:buNone/>
            </a:pPr>
            <a:r>
              <a:rPr lang="en-US" sz="2000" dirty="0"/>
              <a:t>    Promote source sustainability measures and greywater management from the start .</a:t>
            </a:r>
          </a:p>
          <a:p>
            <a:r>
              <a:rPr lang="en-US" sz="2000" b="1" dirty="0"/>
              <a:t>Completion and reporting </a:t>
            </a:r>
            <a:r>
              <a:rPr lang="en-US" sz="2000" dirty="0"/>
              <a:t>:-Once work is complete , the field engineer submits the completion report to the Paani Samiti .</a:t>
            </a:r>
          </a:p>
          <a:p>
            <a:pPr marL="0" indent="0">
              <a:buNone/>
            </a:pPr>
            <a:r>
              <a:rPr lang="en-US" sz="2000" dirty="0"/>
              <a:t>    A special Har Ghar Jal Utsav is organized to celebrate the achievement and hold the certification Gram Sabha .</a:t>
            </a:r>
          </a:p>
          <a:p>
            <a:r>
              <a:rPr lang="en-US" sz="2000" b="1" dirty="0"/>
              <a:t>Certification</a:t>
            </a:r>
            <a:r>
              <a:rPr lang="en-US" sz="2000" dirty="0"/>
              <a:t> : The Gram Sabha passes the HGJ resolution, confirming 100% tap water coverage . A video of the Gram Sabha, the resolution, and the completion report are uploaded to the JJM portal .</a:t>
            </a:r>
          </a:p>
          <a:p>
            <a:r>
              <a:rPr lang="en-US" sz="2000" dirty="0"/>
              <a:t>The DWSM performs timely verification of the uploaded documents.</a:t>
            </a:r>
          </a:p>
        </p:txBody>
      </p:sp>
    </p:spTree>
    <p:extLst>
      <p:ext uri="{BB962C8B-B14F-4D97-AF65-F5344CB8AC3E}">
        <p14:creationId xmlns:p14="http://schemas.microsoft.com/office/powerpoint/2010/main" val="9840982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35D05-3B3C-F99D-3723-5951C8D4E31E}"/>
              </a:ext>
            </a:extLst>
          </p:cNvPr>
          <p:cNvSpPr>
            <a:spLocks noGrp="1"/>
          </p:cNvSpPr>
          <p:nvPr>
            <p:ph idx="1"/>
          </p:nvPr>
        </p:nvSpPr>
        <p:spPr>
          <a:xfrm>
            <a:off x="0" y="81280"/>
            <a:ext cx="12192000" cy="6776720"/>
          </a:xfrm>
        </p:spPr>
        <p:txBody>
          <a:bodyPr>
            <a:normAutofit/>
          </a:bodyPr>
          <a:lstStyle/>
          <a:p>
            <a:pPr marL="0" indent="0">
              <a:buNone/>
            </a:pPr>
            <a:r>
              <a:rPr lang="en-US" sz="2000" dirty="0"/>
              <a:t> </a:t>
            </a:r>
          </a:p>
        </p:txBody>
      </p:sp>
      <p:pic>
        <p:nvPicPr>
          <p:cNvPr id="4" name="HGJ" descr="HGJ video &#10;GP- Khuddad Bhari&#10;Block- RISIA">
            <a:hlinkClick r:id="" action="ppaction://media"/>
            <a:extLst>
              <a:ext uri="{FF2B5EF4-FFF2-40B4-BE49-F238E27FC236}">
                <a16:creationId xmlns:a16="http://schemas.microsoft.com/office/drawing/2014/main" id="{53C1C60F-FF5A-7CFA-60CF-4187DB13E81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92727" y="1690688"/>
            <a:ext cx="11129818" cy="4059872"/>
          </a:xfrm>
          <a:prstGeom prst="rect">
            <a:avLst/>
          </a:prstGeom>
        </p:spPr>
      </p:pic>
      <p:sp>
        <p:nvSpPr>
          <p:cNvPr id="2" name="Title 4">
            <a:extLst>
              <a:ext uri="{FF2B5EF4-FFF2-40B4-BE49-F238E27FC236}">
                <a16:creationId xmlns:a16="http://schemas.microsoft.com/office/drawing/2014/main" id="{58B2EFF6-AA7F-64E3-8E17-C4F781C44B98}"/>
              </a:ext>
            </a:extLst>
          </p:cNvPr>
          <p:cNvSpPr>
            <a:spLocks noGrp="1"/>
          </p:cNvSpPr>
          <p:nvPr>
            <p:ph type="title"/>
          </p:nvPr>
        </p:nvSpPr>
        <p:spPr>
          <a:xfrm>
            <a:off x="0" y="-1"/>
            <a:ext cx="12192000" cy="1690689"/>
          </a:xfrm>
        </p:spPr>
        <p:txBody>
          <a:bodyPr>
            <a:normAutofit fontScale="90000"/>
          </a:bodyPr>
          <a:lstStyle/>
          <a:p>
            <a:pPr algn="ctr"/>
            <a:br>
              <a:rPr lang="sv-SE" sz="3600" dirty="0"/>
            </a:br>
            <a:br>
              <a:rPr lang="sv-SE" sz="3600" dirty="0"/>
            </a:br>
            <a:r>
              <a:rPr lang="sv-SE" sz="3600" b="1" dirty="0"/>
              <a:t>HGJ Utsav video </a:t>
            </a:r>
            <a:br>
              <a:rPr lang="sv-SE" sz="3600" b="1" dirty="0"/>
            </a:br>
            <a:r>
              <a:rPr lang="sv-SE" sz="3600" b="1" dirty="0"/>
              <a:t>GP- Khuddad Bhari , Block- RISIA</a:t>
            </a:r>
            <a:br>
              <a:rPr lang="sv-SE" sz="3600" dirty="0"/>
            </a:br>
            <a:endParaRPr lang="en-IN" sz="3600" dirty="0"/>
          </a:p>
        </p:txBody>
      </p:sp>
    </p:spTree>
    <p:extLst>
      <p:ext uri="{BB962C8B-B14F-4D97-AF65-F5344CB8AC3E}">
        <p14:creationId xmlns:p14="http://schemas.microsoft.com/office/powerpoint/2010/main" val="271572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DAAB1-8170-C361-D7B4-F066DF5F868F}"/>
              </a:ext>
            </a:extLst>
          </p:cNvPr>
          <p:cNvSpPr>
            <a:spLocks noGrp="1"/>
          </p:cNvSpPr>
          <p:nvPr>
            <p:ph type="title"/>
          </p:nvPr>
        </p:nvSpPr>
        <p:spPr>
          <a:xfrm>
            <a:off x="838200" y="365125"/>
            <a:ext cx="10515600" cy="5873115"/>
          </a:xfrm>
        </p:spPr>
        <p:txBody>
          <a:bodyPr>
            <a:normAutofit/>
          </a:bodyPr>
          <a:lstStyle/>
          <a:p>
            <a:pPr algn="ctr"/>
            <a:r>
              <a:rPr lang="en-IN" sz="6000" b="1" dirty="0"/>
              <a:t>Thank You</a:t>
            </a:r>
          </a:p>
        </p:txBody>
      </p:sp>
    </p:spTree>
    <p:extLst>
      <p:ext uri="{BB962C8B-B14F-4D97-AF65-F5344CB8AC3E}">
        <p14:creationId xmlns:p14="http://schemas.microsoft.com/office/powerpoint/2010/main" val="1358150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FCFC3-0334-FCA6-96F0-A38359E35DCA}"/>
              </a:ext>
            </a:extLst>
          </p:cNvPr>
          <p:cNvSpPr>
            <a:spLocks noGrp="1"/>
          </p:cNvSpPr>
          <p:nvPr>
            <p:ph type="title"/>
          </p:nvPr>
        </p:nvSpPr>
        <p:spPr>
          <a:xfrm>
            <a:off x="838200" y="147485"/>
            <a:ext cx="10515600" cy="1012721"/>
          </a:xfrm>
        </p:spPr>
        <p:txBody>
          <a:bodyPr/>
          <a:lstStyle/>
          <a:p>
            <a:pPr algn="ctr"/>
            <a:r>
              <a:rPr lang="en-IN" dirty="0"/>
              <a:t>  </a:t>
            </a:r>
            <a:r>
              <a:rPr lang="en-IN" sz="4000" dirty="0"/>
              <a:t>For quality assurance</a:t>
            </a:r>
          </a:p>
        </p:txBody>
      </p:sp>
      <p:sp>
        <p:nvSpPr>
          <p:cNvPr id="3" name="Content Placeholder 2">
            <a:extLst>
              <a:ext uri="{FF2B5EF4-FFF2-40B4-BE49-F238E27FC236}">
                <a16:creationId xmlns:a16="http://schemas.microsoft.com/office/drawing/2014/main" id="{66B9ADAD-43A5-60D6-2D88-66067C9C0CB7}"/>
              </a:ext>
            </a:extLst>
          </p:cNvPr>
          <p:cNvSpPr>
            <a:spLocks noGrp="1"/>
          </p:cNvSpPr>
          <p:nvPr>
            <p:ph idx="1"/>
          </p:nvPr>
        </p:nvSpPr>
        <p:spPr>
          <a:xfrm>
            <a:off x="0" y="1170597"/>
            <a:ext cx="12192000" cy="5697794"/>
          </a:xfrm>
        </p:spPr>
        <p:txBody>
          <a:bodyPr>
            <a:normAutofit/>
          </a:bodyPr>
          <a:lstStyle/>
          <a:p>
            <a:pPr algn="just"/>
            <a:r>
              <a:rPr lang="en-US" sz="2000" b="1" dirty="0"/>
              <a:t>Third-party inspections</a:t>
            </a:r>
            <a:r>
              <a:rPr lang="en-US" sz="2000" dirty="0"/>
              <a:t>: During Civil/E&amp;M work, regular inspection done by TPI . Empaneled third-party agencies conduct independent inspections of project infrastructure to ensure the use of quality materials and proper construction.</a:t>
            </a:r>
          </a:p>
          <a:p>
            <a:endParaRPr lang="en-US" sz="2000" b="1" dirty="0"/>
          </a:p>
          <a:p>
            <a:endParaRPr lang="en-US" sz="2000" b="1" dirty="0"/>
          </a:p>
          <a:p>
            <a:endParaRPr lang="en-US" sz="2000" b="1" dirty="0"/>
          </a:p>
          <a:p>
            <a:endParaRPr lang="en-US" sz="2000" b="1" dirty="0"/>
          </a:p>
          <a:p>
            <a:endParaRPr lang="en-US" sz="2000" b="1" dirty="0"/>
          </a:p>
          <a:p>
            <a:endParaRPr lang="en-US" sz="2000" b="1" dirty="0"/>
          </a:p>
          <a:p>
            <a:endParaRPr lang="en-US" sz="2000" b="1" dirty="0"/>
          </a:p>
          <a:p>
            <a:pPr algn="just"/>
            <a:r>
              <a:rPr lang="en-US" sz="2000" b="1" dirty="0"/>
              <a:t>Asset geo-tagging: </a:t>
            </a:r>
            <a:r>
              <a:rPr lang="en-US" sz="2000" dirty="0"/>
              <a:t>All new assets, such as Sources, OHT, Pump house, ground water recharge structure. Chlorinator, Scheme information board </a:t>
            </a:r>
            <a:r>
              <a:rPr lang="en-US" sz="2000" dirty="0" err="1"/>
              <a:t>etc</a:t>
            </a:r>
            <a:r>
              <a:rPr lang="en-US" sz="2000" dirty="0"/>
              <a:t> are being geo-tagged. This process creates a digital inventory that ensures the infrastructure is properly documented and verified.</a:t>
            </a:r>
          </a:p>
        </p:txBody>
      </p:sp>
      <p:pic>
        <p:nvPicPr>
          <p:cNvPr id="6" name="Content Placeholder 4" descr="Casting and cube moulding in presence of TPI Engineer&#10;GP-Khuajgipur Zone-2&#10;Block-Tejwapur&#10;">
            <a:extLst>
              <a:ext uri="{FF2B5EF4-FFF2-40B4-BE49-F238E27FC236}">
                <a16:creationId xmlns:a16="http://schemas.microsoft.com/office/drawing/2014/main" id="{1FE2AB16-2AD3-1959-A31A-0683C8246B9E}"/>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50" y="2306782"/>
            <a:ext cx="3263503" cy="2244436"/>
          </a:xfrm>
          <a:prstGeom prst="rect">
            <a:avLst/>
          </a:prstGeom>
        </p:spPr>
      </p:pic>
      <p:pic>
        <p:nvPicPr>
          <p:cNvPr id="7" name="Picture 6" descr="Cube test in presence of AE and TPI in VPL Lab">
            <a:extLst>
              <a:ext uri="{FF2B5EF4-FFF2-40B4-BE49-F238E27FC236}">
                <a16:creationId xmlns:a16="http://schemas.microsoft.com/office/drawing/2014/main" id="{7BD816DA-8604-D9C4-BEB2-13E126F0BA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8145" y="2306782"/>
            <a:ext cx="3075709" cy="2244436"/>
          </a:xfrm>
          <a:prstGeom prst="rect">
            <a:avLst/>
          </a:prstGeom>
        </p:spPr>
      </p:pic>
      <p:pic>
        <p:nvPicPr>
          <p:cNvPr id="9" name="Picture 8" descr="NABL NDT test in presence of AE and TPI&#10;GP- Bhawaniyapur Bankat&#10;Block- Visheshwarganj">
            <a:extLst>
              <a:ext uri="{FF2B5EF4-FFF2-40B4-BE49-F238E27FC236}">
                <a16:creationId xmlns:a16="http://schemas.microsoft.com/office/drawing/2014/main" id="{6A366D9E-6753-0CA0-11C3-A1F0F498B0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05419" y="2306782"/>
            <a:ext cx="3175289" cy="2244436"/>
          </a:xfrm>
          <a:prstGeom prst="rect">
            <a:avLst/>
          </a:prstGeom>
        </p:spPr>
      </p:pic>
    </p:spTree>
    <p:extLst>
      <p:ext uri="{BB962C8B-B14F-4D97-AF65-F5344CB8AC3E}">
        <p14:creationId xmlns:p14="http://schemas.microsoft.com/office/powerpoint/2010/main" val="4138452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C57DCFED-056C-ADF2-1623-004F4ED0F9B5}"/>
              </a:ext>
            </a:extLst>
          </p:cNvPr>
          <p:cNvSpPr>
            <a:spLocks noGrp="1"/>
          </p:cNvSpPr>
          <p:nvPr>
            <p:ph idx="1"/>
          </p:nvPr>
        </p:nvSpPr>
        <p:spPr>
          <a:xfrm>
            <a:off x="0" y="0"/>
            <a:ext cx="12192000" cy="6858000"/>
          </a:xfrm>
        </p:spPr>
        <p:txBody>
          <a:bodyPr/>
          <a:lstStyle/>
          <a:p>
            <a:endParaRPr lang="en-US" b="1" dirty="0"/>
          </a:p>
          <a:p>
            <a:endParaRPr lang="en-US" b="1" dirty="0"/>
          </a:p>
          <a:p>
            <a:r>
              <a:rPr lang="en-US" sz="2000" b="1" dirty="0"/>
              <a:t>Regular water quality monitoring: </a:t>
            </a:r>
            <a:r>
              <a:rPr lang="en-US" sz="2000" dirty="0"/>
              <a:t>The DWSM oversees regular testing of water samples at both the source and delivery points by-</a:t>
            </a:r>
          </a:p>
          <a:p>
            <a:pPr marL="0" indent="0">
              <a:buNone/>
            </a:pPr>
            <a:r>
              <a:rPr lang="en-US" sz="2000" dirty="0"/>
              <a:t>              </a:t>
            </a:r>
            <a:r>
              <a:rPr lang="en-US" sz="2000" b="1" dirty="0"/>
              <a:t>A - Lab testing</a:t>
            </a:r>
            <a:r>
              <a:rPr lang="en-US" sz="2000" dirty="0"/>
              <a:t>: District-level water testing labs, many of which are NABL-accredited, analyze water samples for contaminants.</a:t>
            </a:r>
          </a:p>
          <a:p>
            <a:pPr marL="0" indent="0">
              <a:buNone/>
            </a:pPr>
            <a:r>
              <a:rPr lang="en-US" sz="2000" dirty="0"/>
              <a:t>              </a:t>
            </a:r>
            <a:r>
              <a:rPr lang="en-US" sz="2000" b="1" dirty="0"/>
              <a:t>B - Field testing</a:t>
            </a:r>
            <a:r>
              <a:rPr lang="en-US" sz="2000" dirty="0"/>
              <a:t>: To empower the community, at least five women in each village are trained to use Field Test Kits (FTKs) for local testing.</a:t>
            </a:r>
            <a:endParaRPr lang="en-IN" sz="2000" dirty="0"/>
          </a:p>
          <a:p>
            <a:endParaRPr lang="en-IN" dirty="0"/>
          </a:p>
        </p:txBody>
      </p:sp>
      <p:pic>
        <p:nvPicPr>
          <p:cNvPr id="11" name="Picture 10" descr="Field testingof water by FTK womens &#10;GP- Ghurghutta and Maghi&#10;Block- Balaha">
            <a:extLst>
              <a:ext uri="{FF2B5EF4-FFF2-40B4-BE49-F238E27FC236}">
                <a16:creationId xmlns:a16="http://schemas.microsoft.com/office/drawing/2014/main" id="{4F511D33-24E8-1FB5-F583-F33519817E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5043" y="3429000"/>
            <a:ext cx="4071504" cy="2649682"/>
          </a:xfrm>
          <a:prstGeom prst="rect">
            <a:avLst/>
          </a:prstGeom>
        </p:spPr>
      </p:pic>
      <p:pic>
        <p:nvPicPr>
          <p:cNvPr id="13" name="Picture 12" descr="Water testing in UPJN Bahraich Lab">
            <a:extLst>
              <a:ext uri="{FF2B5EF4-FFF2-40B4-BE49-F238E27FC236}">
                <a16:creationId xmlns:a16="http://schemas.microsoft.com/office/drawing/2014/main" id="{6EEA8D60-4C38-4FA9-B265-8E378FDF4C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1589" y="3429000"/>
            <a:ext cx="3815367" cy="2649682"/>
          </a:xfrm>
          <a:prstGeom prst="rect">
            <a:avLst/>
          </a:prstGeom>
        </p:spPr>
      </p:pic>
    </p:spTree>
    <p:extLst>
      <p:ext uri="{BB962C8B-B14F-4D97-AF65-F5344CB8AC3E}">
        <p14:creationId xmlns:p14="http://schemas.microsoft.com/office/powerpoint/2010/main" val="1504905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14C42-FC0E-81E7-3494-DE62FF878E04}"/>
              </a:ext>
            </a:extLst>
          </p:cNvPr>
          <p:cNvSpPr>
            <a:spLocks noGrp="1"/>
          </p:cNvSpPr>
          <p:nvPr>
            <p:ph type="title"/>
          </p:nvPr>
        </p:nvSpPr>
        <p:spPr>
          <a:xfrm>
            <a:off x="0" y="0"/>
            <a:ext cx="12192000" cy="1199536"/>
          </a:xfrm>
        </p:spPr>
        <p:txBody>
          <a:bodyPr>
            <a:normAutofit/>
          </a:bodyPr>
          <a:lstStyle/>
          <a:p>
            <a:pPr algn="ctr"/>
            <a:r>
              <a:rPr lang="en-IN" sz="4000" dirty="0"/>
              <a:t>     Project Monitoring</a:t>
            </a:r>
          </a:p>
        </p:txBody>
      </p:sp>
      <p:sp>
        <p:nvSpPr>
          <p:cNvPr id="3" name="Content Placeholder 2">
            <a:extLst>
              <a:ext uri="{FF2B5EF4-FFF2-40B4-BE49-F238E27FC236}">
                <a16:creationId xmlns:a16="http://schemas.microsoft.com/office/drawing/2014/main" id="{531B4405-6B33-7C4A-B6E8-807478005309}"/>
              </a:ext>
            </a:extLst>
          </p:cNvPr>
          <p:cNvSpPr>
            <a:spLocks noGrp="1"/>
          </p:cNvSpPr>
          <p:nvPr>
            <p:ph idx="1"/>
          </p:nvPr>
        </p:nvSpPr>
        <p:spPr>
          <a:xfrm>
            <a:off x="0" y="1199536"/>
            <a:ext cx="12192000" cy="5584722"/>
          </a:xfrm>
        </p:spPr>
        <p:txBody>
          <a:bodyPr>
            <a:normAutofit/>
          </a:bodyPr>
          <a:lstStyle/>
          <a:p>
            <a:pPr algn="just"/>
            <a:r>
              <a:rPr lang="en-US" sz="2000" b="1" dirty="0"/>
              <a:t>Regular review meetings</a:t>
            </a:r>
            <a:r>
              <a:rPr lang="en-US" sz="2000" dirty="0"/>
              <a:t>: The DWSM holds monthly meetings to review progress and provide administrative and financial approval for in-village schemes. This provides a platform to address implementation challenges promptly.</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r>
              <a:rPr lang="en-US" sz="2000" b="1" dirty="0"/>
              <a:t>Inter-departmental convergence</a:t>
            </a:r>
            <a:r>
              <a:rPr lang="en-US" sz="2000" dirty="0"/>
              <a:t>: DWSM coordinate with other government departments, such as Rural Development, Health, and Education, to pool resources and align project timelines for greater efficiency.</a:t>
            </a:r>
          </a:p>
          <a:p>
            <a:endParaRPr lang="en-IN" sz="2000" dirty="0"/>
          </a:p>
        </p:txBody>
      </p:sp>
      <p:pic>
        <p:nvPicPr>
          <p:cNvPr id="5" name="Picture 4" descr="Review meeting with EE UPJN , EE UPPCL and Other officials">
            <a:extLst>
              <a:ext uri="{FF2B5EF4-FFF2-40B4-BE49-F238E27FC236}">
                <a16:creationId xmlns:a16="http://schemas.microsoft.com/office/drawing/2014/main" id="{4257D27E-F392-39FB-C76F-60631468C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8311" y="2532380"/>
            <a:ext cx="4251569" cy="2070100"/>
          </a:xfrm>
          <a:prstGeom prst="rect">
            <a:avLst/>
          </a:prstGeom>
        </p:spPr>
      </p:pic>
      <p:pic>
        <p:nvPicPr>
          <p:cNvPr id="7" name="Picture 6" descr="Review meeting with EE UPJN , EE UPPCL and Other officials.">
            <a:extLst>
              <a:ext uri="{FF2B5EF4-FFF2-40B4-BE49-F238E27FC236}">
                <a16:creationId xmlns:a16="http://schemas.microsoft.com/office/drawing/2014/main" id="{50823CFB-479D-3672-5B70-C70CB51532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8191" y="2532380"/>
            <a:ext cx="4251569" cy="2070100"/>
          </a:xfrm>
          <a:prstGeom prst="rect">
            <a:avLst/>
          </a:prstGeom>
        </p:spPr>
      </p:pic>
    </p:spTree>
    <p:extLst>
      <p:ext uri="{BB962C8B-B14F-4D97-AF65-F5344CB8AC3E}">
        <p14:creationId xmlns:p14="http://schemas.microsoft.com/office/powerpoint/2010/main" val="1612482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69BD8E-3C32-7B13-57C5-5B57EFDA3109}"/>
              </a:ext>
            </a:extLst>
          </p:cNvPr>
          <p:cNvSpPr>
            <a:spLocks noGrp="1"/>
          </p:cNvSpPr>
          <p:nvPr>
            <p:ph idx="1"/>
          </p:nvPr>
        </p:nvSpPr>
        <p:spPr>
          <a:xfrm>
            <a:off x="0" y="-152400"/>
            <a:ext cx="12192000" cy="7010400"/>
          </a:xfrm>
        </p:spPr>
        <p:txBody>
          <a:bodyPr/>
          <a:lstStyle/>
          <a:p>
            <a:endParaRPr lang="en-US" sz="2000" b="1" dirty="0"/>
          </a:p>
          <a:p>
            <a:pPr algn="just"/>
            <a:r>
              <a:rPr lang="en-US" sz="2000" b="1" dirty="0"/>
              <a:t>Project management support</a:t>
            </a:r>
            <a:r>
              <a:rPr lang="en-US" sz="2000" dirty="0"/>
              <a:t>: DWSM are staffed with dedicated project managers who focus on the technical, financial, and monitoring aspects of the mission. This </a:t>
            </a:r>
            <a:r>
              <a:rPr lang="en-US" sz="2000" dirty="0" err="1"/>
              <a:t>specialised</a:t>
            </a:r>
            <a:r>
              <a:rPr lang="en-US" sz="2000" dirty="0"/>
              <a:t> support helps to streamline project management</a:t>
            </a:r>
          </a:p>
          <a:p>
            <a:pPr algn="just"/>
            <a:r>
              <a:rPr lang="en-US" sz="2000" b="1" dirty="0"/>
              <a:t>District action plans (DAPs): </a:t>
            </a:r>
            <a:r>
              <a:rPr lang="en-US" sz="2000" dirty="0"/>
              <a:t>Based on the Village Action Plans (VAPs), the DWSM prepares a comprehensive DAP. This plan includes specific timelines and financial requirements for all project activities.</a:t>
            </a:r>
          </a:p>
          <a:p>
            <a:pPr algn="just"/>
            <a:r>
              <a:rPr lang="en-US" sz="2000" b="1" dirty="0"/>
              <a:t>Digital monitoring dashboards</a:t>
            </a:r>
            <a:r>
              <a:rPr lang="en-US" sz="2000" dirty="0"/>
              <a:t>: DWSM uses dashboard to instantly monitor the progress of projects in their district. This tool allows them to identify and address bottlenecks in implementation in a timely manner.</a:t>
            </a:r>
          </a:p>
          <a:p>
            <a:endParaRPr lang="en-IN" dirty="0"/>
          </a:p>
        </p:txBody>
      </p:sp>
      <p:pic>
        <p:nvPicPr>
          <p:cNvPr id="5" name="Picture 4" descr="JJM UP Automation dashboard for regular water supply">
            <a:extLst>
              <a:ext uri="{FF2B5EF4-FFF2-40B4-BE49-F238E27FC236}">
                <a16:creationId xmlns:a16="http://schemas.microsoft.com/office/drawing/2014/main" id="{76C8EF86-B4F5-6A8B-64F2-6BB1F27990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960" y="3429000"/>
            <a:ext cx="4500880" cy="2799080"/>
          </a:xfrm>
          <a:prstGeom prst="rect">
            <a:avLst/>
          </a:prstGeom>
        </p:spPr>
      </p:pic>
      <p:pic>
        <p:nvPicPr>
          <p:cNvPr id="7" name="Picture 6" descr="JJM UP dashboard data for company progress in district Bahraich">
            <a:extLst>
              <a:ext uri="{FF2B5EF4-FFF2-40B4-BE49-F238E27FC236}">
                <a16:creationId xmlns:a16="http://schemas.microsoft.com/office/drawing/2014/main" id="{80ED68EE-4AD6-F7A8-3281-7B69434988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1760" y="3429000"/>
            <a:ext cx="4592320" cy="2799080"/>
          </a:xfrm>
          <a:prstGeom prst="rect">
            <a:avLst/>
          </a:prstGeom>
        </p:spPr>
      </p:pic>
    </p:spTree>
    <p:extLst>
      <p:ext uri="{BB962C8B-B14F-4D97-AF65-F5344CB8AC3E}">
        <p14:creationId xmlns:p14="http://schemas.microsoft.com/office/powerpoint/2010/main" val="2573749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EE2F6-6193-1C80-C438-CEAD3475C832}"/>
              </a:ext>
            </a:extLst>
          </p:cNvPr>
          <p:cNvSpPr>
            <a:spLocks noGrp="1"/>
          </p:cNvSpPr>
          <p:nvPr>
            <p:ph type="title"/>
          </p:nvPr>
        </p:nvSpPr>
        <p:spPr>
          <a:xfrm>
            <a:off x="0" y="152400"/>
            <a:ext cx="12192000" cy="2225040"/>
          </a:xfrm>
        </p:spPr>
        <p:txBody>
          <a:bodyPr>
            <a:normAutofit/>
          </a:bodyPr>
          <a:lstStyle/>
          <a:p>
            <a:pPr algn="ctr"/>
            <a:r>
              <a:rPr lang="en-US" sz="4000" b="1" dirty="0"/>
              <a:t>2 - DWSM issuance of protocols for handing over </a:t>
            </a:r>
            <a:r>
              <a:rPr lang="en-US" sz="3100" dirty="0"/>
              <a:t>of village infra of the PWS to GPs and ensuring their capacity building for O&amp;M . It may also include their efforts to develop mechanism for providing technical support to GPs</a:t>
            </a:r>
            <a:r>
              <a:rPr lang="en-US" sz="3600" dirty="0"/>
              <a:t>.</a:t>
            </a:r>
            <a:endParaRPr lang="en-IN" sz="3600" dirty="0"/>
          </a:p>
        </p:txBody>
      </p:sp>
      <p:sp>
        <p:nvSpPr>
          <p:cNvPr id="3" name="Content Placeholder 2">
            <a:extLst>
              <a:ext uri="{FF2B5EF4-FFF2-40B4-BE49-F238E27FC236}">
                <a16:creationId xmlns:a16="http://schemas.microsoft.com/office/drawing/2014/main" id="{5DAF95D0-5A15-5AF1-1409-3D9029D64BE9}"/>
              </a:ext>
            </a:extLst>
          </p:cNvPr>
          <p:cNvSpPr>
            <a:spLocks noGrp="1"/>
          </p:cNvSpPr>
          <p:nvPr>
            <p:ph idx="1"/>
          </p:nvPr>
        </p:nvSpPr>
        <p:spPr>
          <a:xfrm>
            <a:off x="0" y="2377440"/>
            <a:ext cx="12192000" cy="4480560"/>
          </a:xfrm>
        </p:spPr>
        <p:txBody>
          <a:bodyPr>
            <a:noAutofit/>
          </a:bodyPr>
          <a:lstStyle/>
          <a:p>
            <a:endParaRPr lang="en-US" sz="2000" dirty="0"/>
          </a:p>
          <a:p>
            <a:pPr algn="just"/>
            <a:r>
              <a:rPr lang="en-US" sz="2000" dirty="0"/>
              <a:t>The DWSM has developed and issued a comprehensive set of protocols and guidelines to facilitate the systematic handover of village-level Piped Water Supply (PWS) infrastructure to the respective Gram Panchayats (GPs).These protocols clearly outline the roles, responsibilities, and timelines for all stakeholders involved — including the DWSM, Implementing Support Agencies (ISAs), and the GPs , to ensure smooth transition and sustainable management of the water supply systems.</a:t>
            </a:r>
          </a:p>
          <a:p>
            <a:r>
              <a:rPr lang="en-US" sz="2000" b="1" dirty="0"/>
              <a:t>Key components of the protocol includes-</a:t>
            </a:r>
            <a:r>
              <a:rPr lang="en-US" sz="2000" dirty="0"/>
              <a:t>.</a:t>
            </a:r>
          </a:p>
          <a:p>
            <a:pPr marL="0" indent="0">
              <a:buNone/>
            </a:pPr>
            <a:r>
              <a:rPr lang="en-US" sz="2000" dirty="0"/>
              <a:t>       </a:t>
            </a:r>
            <a:r>
              <a:rPr lang="en-US" sz="2000" b="1" dirty="0"/>
              <a:t>1-Inventory and Documentation</a:t>
            </a:r>
            <a:r>
              <a:rPr lang="en-US" sz="2000" dirty="0"/>
              <a:t>-Preparation of detailed asset registers covering all civil, electrical, and mechanical components of the PWS scheme.</a:t>
            </a:r>
          </a:p>
          <a:p>
            <a:pPr marL="0" indent="0">
              <a:buNone/>
            </a:pPr>
            <a:r>
              <a:rPr lang="en-US" sz="2000" b="1" dirty="0"/>
              <a:t>       2-Orientation of GPs </a:t>
            </a:r>
            <a:r>
              <a:rPr lang="en-US" sz="2000" dirty="0"/>
              <a:t>- Conducting orientation meetings to familiarize GPs with scheme layout, operational procedures, and financial management aspects.</a:t>
            </a:r>
          </a:p>
        </p:txBody>
      </p:sp>
    </p:spTree>
    <p:extLst>
      <p:ext uri="{BB962C8B-B14F-4D97-AF65-F5344CB8AC3E}">
        <p14:creationId xmlns:p14="http://schemas.microsoft.com/office/powerpoint/2010/main" val="1274023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B9845F-C1EA-C5DF-2CC2-98F166593FED}"/>
              </a:ext>
            </a:extLst>
          </p:cNvPr>
          <p:cNvSpPr>
            <a:spLocks noGrp="1"/>
          </p:cNvSpPr>
          <p:nvPr>
            <p:ph idx="1"/>
          </p:nvPr>
        </p:nvSpPr>
        <p:spPr>
          <a:xfrm>
            <a:off x="254000" y="518160"/>
            <a:ext cx="11602720" cy="5658803"/>
          </a:xfrm>
        </p:spPr>
        <p:txBody>
          <a:bodyPr/>
          <a:lstStyle/>
          <a:p>
            <a:pPr marL="0" indent="0">
              <a:buNone/>
            </a:pPr>
            <a:r>
              <a:rPr lang="en-US" sz="2000" b="1" dirty="0"/>
              <a:t> 4-Formal Handover Process</a:t>
            </a:r>
            <a:r>
              <a:rPr lang="en-US" sz="2000" dirty="0"/>
              <a:t>-Execution of formal handover certificates between DWSM and GPs, ensuring accountability and transparency.</a:t>
            </a:r>
          </a:p>
          <a:p>
            <a:pPr marL="0" indent="0">
              <a:buNone/>
            </a:pPr>
            <a:r>
              <a:rPr lang="en-US" sz="2000" b="1" dirty="0"/>
              <a:t> 3-Joint Verification</a:t>
            </a:r>
            <a:r>
              <a:rPr lang="en-US" sz="2000" dirty="0"/>
              <a:t>- Conducting joint inspections by DWSM and GP representatives before final handover.</a:t>
            </a:r>
          </a:p>
          <a:p>
            <a:pPr marL="0" indent="0">
              <a:buNone/>
            </a:pPr>
            <a:endParaRPr lang="en-IN" dirty="0"/>
          </a:p>
        </p:txBody>
      </p:sp>
      <p:pic>
        <p:nvPicPr>
          <p:cNvPr id="10" name="Picture 9" descr="AE meeting with Gram Pradhan before O&amp;M (Handover Process) starts.&#10;GP- Rasoolpur Saraiya&#10;Block- Chittaura">
            <a:extLst>
              <a:ext uri="{FF2B5EF4-FFF2-40B4-BE49-F238E27FC236}">
                <a16:creationId xmlns:a16="http://schemas.microsoft.com/office/drawing/2014/main" id="{0AE733C0-978C-EF92-83D6-231EBFE340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0" y="2265680"/>
            <a:ext cx="3413760" cy="2753360"/>
          </a:xfrm>
          <a:prstGeom prst="rect">
            <a:avLst/>
          </a:prstGeom>
        </p:spPr>
      </p:pic>
      <p:pic>
        <p:nvPicPr>
          <p:cNvPr id="12" name="Picture 11" descr="AE meeting with Gram Pradhan before O&amp;M (Handover Process) starts.&#10;GP- Rasoolpur Saraiya&#10;Block- Chittaura">
            <a:extLst>
              <a:ext uri="{FF2B5EF4-FFF2-40B4-BE49-F238E27FC236}">
                <a16:creationId xmlns:a16="http://schemas.microsoft.com/office/drawing/2014/main" id="{1BBC6A1A-F899-C450-3975-7487E8634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1400" y="2265680"/>
            <a:ext cx="3078480" cy="2753360"/>
          </a:xfrm>
          <a:prstGeom prst="rect">
            <a:avLst/>
          </a:prstGeom>
        </p:spPr>
      </p:pic>
      <p:pic>
        <p:nvPicPr>
          <p:cNvPr id="14" name="Picture 13" descr="AE ,TPI and Company representative GP visit before O&amp;M starts.&#10;IN photo end point FHTC water pressure.&#10;GP- Rasoolpur Saraiya&#10;Block- Chittaura">
            <a:extLst>
              <a:ext uri="{FF2B5EF4-FFF2-40B4-BE49-F238E27FC236}">
                <a16:creationId xmlns:a16="http://schemas.microsoft.com/office/drawing/2014/main" id="{CFAA9E74-A974-A567-912A-08776AF9ED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5680" y="2265680"/>
            <a:ext cx="2844800" cy="2753360"/>
          </a:xfrm>
          <a:prstGeom prst="rect">
            <a:avLst/>
          </a:prstGeom>
        </p:spPr>
      </p:pic>
    </p:spTree>
    <p:extLst>
      <p:ext uri="{BB962C8B-B14F-4D97-AF65-F5344CB8AC3E}">
        <p14:creationId xmlns:p14="http://schemas.microsoft.com/office/powerpoint/2010/main" val="2996981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43D87-534B-A328-AC81-AC5A628BAAE4}"/>
              </a:ext>
            </a:extLst>
          </p:cNvPr>
          <p:cNvSpPr>
            <a:spLocks noGrp="1"/>
          </p:cNvSpPr>
          <p:nvPr>
            <p:ph type="title"/>
          </p:nvPr>
        </p:nvSpPr>
        <p:spPr>
          <a:xfrm>
            <a:off x="0" y="365125"/>
            <a:ext cx="12192000" cy="1325563"/>
          </a:xfrm>
        </p:spPr>
        <p:txBody>
          <a:bodyPr>
            <a:normAutofit/>
          </a:bodyPr>
          <a:lstStyle/>
          <a:p>
            <a:pPr algn="ctr"/>
            <a:r>
              <a:rPr lang="en-US" sz="4000" dirty="0"/>
              <a:t>  Capacity Building of GPs for Operation and     Maintenance (O&amp;M) </a:t>
            </a:r>
            <a:endParaRPr lang="en-IN" sz="4000" dirty="0"/>
          </a:p>
        </p:txBody>
      </p:sp>
      <p:sp>
        <p:nvSpPr>
          <p:cNvPr id="3" name="Content Placeholder 2">
            <a:extLst>
              <a:ext uri="{FF2B5EF4-FFF2-40B4-BE49-F238E27FC236}">
                <a16:creationId xmlns:a16="http://schemas.microsoft.com/office/drawing/2014/main" id="{74D445FE-8667-EA35-E483-24E8F798E90B}"/>
              </a:ext>
            </a:extLst>
          </p:cNvPr>
          <p:cNvSpPr>
            <a:spLocks noGrp="1"/>
          </p:cNvSpPr>
          <p:nvPr>
            <p:ph idx="1"/>
          </p:nvPr>
        </p:nvSpPr>
        <p:spPr>
          <a:xfrm>
            <a:off x="0" y="1848465"/>
            <a:ext cx="12192000" cy="5009535"/>
          </a:xfrm>
        </p:spPr>
        <p:txBody>
          <a:bodyPr>
            <a:normAutofit/>
          </a:bodyPr>
          <a:lstStyle/>
          <a:p>
            <a:pPr algn="just"/>
            <a:r>
              <a:rPr lang="en-US" sz="2000" dirty="0"/>
              <a:t>To ensure effective and sustainable management of PWS systems post-handover, DWSM has initiated a capacity building </a:t>
            </a:r>
            <a:r>
              <a:rPr lang="en-US" sz="2000" dirty="0" err="1"/>
              <a:t>programme</a:t>
            </a:r>
            <a:r>
              <a:rPr lang="en-US" sz="2000" dirty="0"/>
              <a:t> focused on strengthening the technical, financial, and administrative capabilities of GPs and Village Water &amp; Sanitation Committees (VWSCs).</a:t>
            </a:r>
          </a:p>
          <a:p>
            <a:r>
              <a:rPr lang="en-US" sz="2000" b="1" dirty="0"/>
              <a:t>The training modules cover</a:t>
            </a:r>
            <a:r>
              <a:rPr lang="en-US" sz="2000" dirty="0"/>
              <a:t>:-</a:t>
            </a:r>
          </a:p>
          <a:p>
            <a:pPr marL="0" indent="0">
              <a:buNone/>
            </a:pPr>
            <a:r>
              <a:rPr lang="en-US" sz="2000" dirty="0"/>
              <a:t>       Routine and preventive maintenance of PWS systems.</a:t>
            </a:r>
          </a:p>
          <a:p>
            <a:pPr marL="0" indent="0">
              <a:buNone/>
            </a:pPr>
            <a:r>
              <a:rPr lang="en-US" sz="2000" dirty="0"/>
              <a:t>       Record keeping, tariff collection,</a:t>
            </a:r>
          </a:p>
          <a:p>
            <a:pPr marL="0" indent="0">
              <a:buNone/>
            </a:pPr>
            <a:r>
              <a:rPr lang="en-US" sz="2000" dirty="0"/>
              <a:t>       Water quality monitoring and reporting mechanisms.</a:t>
            </a:r>
          </a:p>
          <a:p>
            <a:pPr marL="0" indent="0">
              <a:buNone/>
            </a:pPr>
            <a:r>
              <a:rPr lang="en-US" sz="2000" dirty="0"/>
              <a:t>       Community mobilization for user participation.</a:t>
            </a:r>
          </a:p>
          <a:p>
            <a:pPr marL="0" indent="0" algn="just">
              <a:buNone/>
            </a:pPr>
            <a:r>
              <a:rPr lang="en-US" sz="2000" dirty="0"/>
              <a:t>       These trainings are being conducted in collaboration with Support Organizations and Block Resource           Centers  to ensure uniform quality and regular follow-up.</a:t>
            </a:r>
            <a:endParaRPr lang="en-IN" sz="2000" dirty="0"/>
          </a:p>
        </p:txBody>
      </p:sp>
    </p:spTree>
    <p:extLst>
      <p:ext uri="{BB962C8B-B14F-4D97-AF65-F5344CB8AC3E}">
        <p14:creationId xmlns:p14="http://schemas.microsoft.com/office/powerpoint/2010/main" val="6878523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2373</TotalTime>
  <Words>3107</Words>
  <Application>Microsoft Office PowerPoint</Application>
  <PresentationFormat>Widescreen</PresentationFormat>
  <Paragraphs>251</Paragraphs>
  <Slides>28</Slides>
  <Notes>7</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Aptos</vt:lpstr>
      <vt:lpstr>Aptos Display</vt:lpstr>
      <vt:lpstr>Arial</vt:lpstr>
      <vt:lpstr>Office Theme</vt:lpstr>
      <vt:lpstr>       JAL SAMVAD    (Date-30/10/2025)                                                   </vt:lpstr>
      <vt:lpstr>1 - DWSM monitoring and implementation of JJM schemes and ensuring quality and timely completion.</vt:lpstr>
      <vt:lpstr>  For quality assurance</vt:lpstr>
      <vt:lpstr>PowerPoint Presentation</vt:lpstr>
      <vt:lpstr>     Project Monitoring</vt:lpstr>
      <vt:lpstr>PowerPoint Presentation</vt:lpstr>
      <vt:lpstr>2 - DWSM issuance of protocols for handing over of village infra of the PWS to GPs and ensuring their capacity building for O&amp;M . It may also include their efforts to develop mechanism for providing technical support to GPs.</vt:lpstr>
      <vt:lpstr>PowerPoint Presentation</vt:lpstr>
      <vt:lpstr>  Capacity Building of GPs for Operation and     Maintenance (O&amp;M) </vt:lpstr>
      <vt:lpstr>Mechanism for Providing Technical Support to GPs</vt:lpstr>
      <vt:lpstr>3 - DWSM effective IEC plans and it's implication for Jan Bhagidari in O&amp;M of schemes ,creating awareness about water quality. It may include their efforts in building communication strategy with school, health and WCD department</vt:lpstr>
      <vt:lpstr>PowerPoint Presentation</vt:lpstr>
      <vt:lpstr>4 - DWSM best practice in real time / periodic functionality of the PWS in the district</vt:lpstr>
      <vt:lpstr>1. Institutional Best Practices (Governance and Oversight)</vt:lpstr>
      <vt:lpstr>2. Real-Time Monitoring Best Practices</vt:lpstr>
      <vt:lpstr> 3. Periodic Functionality Assessments</vt:lpstr>
      <vt:lpstr> 4. Community and PRI (Panchayati Raj) Involvement</vt:lpstr>
      <vt:lpstr> 5. Documentation and Reporting</vt:lpstr>
      <vt:lpstr> 6. Capacity Building</vt:lpstr>
      <vt:lpstr>5 - DWSM source sustenance plans, strategy or its effective implementation may be shared</vt:lpstr>
      <vt:lpstr>     DWSM source sustenance plans</vt:lpstr>
      <vt:lpstr>Strategies for implementation</vt:lpstr>
      <vt:lpstr>6 - DWSM initiatives in engaging  SHGs/PACS for user charge collection or water quality testing</vt:lpstr>
      <vt:lpstr>7 - DWSM may present any initiative which can be replicable for building effective water quality surveillance</vt:lpstr>
      <vt:lpstr>Key Components of Effective Water Quality Surveillance</vt:lpstr>
      <vt:lpstr>8 - DWSM best practices in ensuring HGJ certification in timely manner</vt:lpstr>
      <vt:lpstr>  HGJ Utsav video  GP- Khuddad Bhari , Block- RISIA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Arunendra Singh</dc:creator>
  <cp:lastModifiedBy>swsm067</cp:lastModifiedBy>
  <cp:revision>48</cp:revision>
  <dcterms:created xsi:type="dcterms:W3CDTF">2025-10-25T05:08:11Z</dcterms:created>
  <dcterms:modified xsi:type="dcterms:W3CDTF">2025-10-28T09:09:36Z</dcterms:modified>
</cp:coreProperties>
</file>